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6.xml" ContentType="application/vnd.openxmlformats-officedocument.presentationml.notesSlide+xml"/>
  <Override PartName="/ppt/tags/tag42.xml" ContentType="application/vnd.openxmlformats-officedocument.presentationml.tags+xml"/>
  <Override PartName="/ppt/notesSlides/notesSlide7.xml" ContentType="application/vnd.openxmlformats-officedocument.presentationml.notesSlide+xml"/>
  <Override PartName="/ppt/tags/tag43.xml" ContentType="application/vnd.openxmlformats-officedocument.presentationml.tags+xml"/>
  <Override PartName="/ppt/notesSlides/notesSlide8.xml" ContentType="application/vnd.openxmlformats-officedocument.presentationml.notesSlide+xml"/>
  <Override PartName="/ppt/tags/tag44.xml" ContentType="application/vnd.openxmlformats-officedocument.presentationml.tags+xml"/>
  <Override PartName="/ppt/notesSlides/notesSlide9.xml" ContentType="application/vnd.openxmlformats-officedocument.presentationml.notesSlide+xml"/>
  <Override PartName="/ppt/tags/tag45.xml" ContentType="application/vnd.openxmlformats-officedocument.presentationml.tags+xml"/>
  <Override PartName="/ppt/notesSlides/notesSlide10.xml" ContentType="application/vnd.openxmlformats-officedocument.presentationml.notesSlide+xml"/>
  <Override PartName="/ppt/tags/tag46.xml" ContentType="application/vnd.openxmlformats-officedocument.presentationml.tags+xml"/>
  <Override PartName="/ppt/notesSlides/notesSlide11.xml" ContentType="application/vnd.openxmlformats-officedocument.presentationml.notesSlide+xml"/>
  <Override PartName="/ppt/tags/tag47.xml" ContentType="application/vnd.openxmlformats-officedocument.presentationml.tags+xml"/>
  <Override PartName="/ppt/notesSlides/notesSlide12.xml" ContentType="application/vnd.openxmlformats-officedocument.presentationml.notesSlide+xml"/>
  <Override PartName="/ppt/tags/tag48.xml" ContentType="application/vnd.openxmlformats-officedocument.presentationml.tags+xml"/>
  <Override PartName="/ppt/notesSlides/notesSlide13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4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6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7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8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9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0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1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2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3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4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5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6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7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8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9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30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327" r:id="rId4"/>
    <p:sldId id="378" r:id="rId5"/>
    <p:sldId id="289" r:id="rId6"/>
    <p:sldId id="445" r:id="rId7"/>
    <p:sldId id="438" r:id="rId8"/>
    <p:sldId id="439" r:id="rId9"/>
    <p:sldId id="440" r:id="rId10"/>
    <p:sldId id="441" r:id="rId11"/>
    <p:sldId id="442" r:id="rId12"/>
    <p:sldId id="443" r:id="rId13"/>
    <p:sldId id="444" r:id="rId14"/>
    <p:sldId id="379" r:id="rId15"/>
    <p:sldId id="380" r:id="rId16"/>
    <p:sldId id="381" r:id="rId17"/>
    <p:sldId id="382" r:id="rId18"/>
    <p:sldId id="383" r:id="rId19"/>
    <p:sldId id="384" r:id="rId20"/>
    <p:sldId id="386" r:id="rId21"/>
    <p:sldId id="387" r:id="rId22"/>
    <p:sldId id="389" r:id="rId23"/>
    <p:sldId id="390" r:id="rId24"/>
    <p:sldId id="404" r:id="rId25"/>
    <p:sldId id="405" r:id="rId26"/>
    <p:sldId id="406" r:id="rId27"/>
    <p:sldId id="407" r:id="rId28"/>
    <p:sldId id="408" r:id="rId29"/>
    <p:sldId id="409" r:id="rId30"/>
    <p:sldId id="410" r:id="rId31"/>
    <p:sldId id="411" r:id="rId32"/>
    <p:sldId id="412" r:id="rId33"/>
    <p:sldId id="413" r:id="rId34"/>
    <p:sldId id="418" r:id="rId35"/>
    <p:sldId id="414" r:id="rId36"/>
    <p:sldId id="415" r:id="rId37"/>
    <p:sldId id="328" r:id="rId38"/>
    <p:sldId id="343" r:id="rId39"/>
    <p:sldId id="403" r:id="rId40"/>
    <p:sldId id="419" r:id="rId41"/>
    <p:sldId id="420" r:id="rId42"/>
    <p:sldId id="421" r:id="rId43"/>
    <p:sldId id="422" r:id="rId44"/>
    <p:sldId id="423" r:id="rId45"/>
    <p:sldId id="433" r:id="rId46"/>
    <p:sldId id="424" r:id="rId47"/>
    <p:sldId id="425" r:id="rId48"/>
    <p:sldId id="329" r:id="rId49"/>
    <p:sldId id="320" r:id="rId50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56">
          <p15:clr>
            <a:srgbClr val="A4A3A4"/>
          </p15:clr>
        </p15:guide>
        <p15:guide id="3" pos="7350">
          <p15:clr>
            <a:srgbClr val="A4A3A4"/>
          </p15:clr>
        </p15:guide>
        <p15:guide id="4" orient="horz" pos="340">
          <p15:clr>
            <a:srgbClr val="A4A3A4"/>
          </p15:clr>
        </p15:guide>
        <p15:guide id="5" orient="horz" pos="4067">
          <p15:clr>
            <a:srgbClr val="A4A3A4"/>
          </p15:clr>
        </p15:guide>
        <p15:guide id="6" pos="3805">
          <p15:clr>
            <a:srgbClr val="A4A3A4"/>
          </p15:clr>
        </p15:guide>
        <p15:guide id="7" orient="horz" pos="523">
          <p15:clr>
            <a:srgbClr val="A4A3A4"/>
          </p15:clr>
        </p15:guide>
        <p15:guide id="8" orient="horz" pos="37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5474"/>
    <a:srgbClr val="6B7E37"/>
    <a:srgbClr val="D75254"/>
    <a:srgbClr val="44546A"/>
    <a:srgbClr val="4D5161"/>
    <a:srgbClr val="445456"/>
    <a:srgbClr val="DD5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564" y="32"/>
      </p:cViewPr>
      <p:guideLst>
        <p:guide orient="horz" pos="2159"/>
        <p:guide pos="356"/>
        <p:guide pos="7350"/>
        <p:guide orient="horz" pos="340"/>
        <p:guide orient="horz" pos="4067"/>
        <p:guide pos="3805"/>
        <p:guide orient="horz" pos="523"/>
        <p:guide orient="horz" pos="37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061FEE-56D5-4BA9-AC75-184C9A67A85C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649970" y="73660"/>
            <a:ext cx="4277995" cy="1013460"/>
            <a:chOff x="13022" y="7991"/>
            <a:chExt cx="6737" cy="1596"/>
          </a:xfrm>
        </p:grpSpPr>
        <p:sp>
          <p:nvSpPr>
            <p:cNvPr id="3" name="圆角矩形 2"/>
            <p:cNvSpPr/>
            <p:nvPr userDrawn="1"/>
          </p:nvSpPr>
          <p:spPr>
            <a:xfrm>
              <a:off x="13022" y="7991"/>
              <a:ext cx="5464" cy="1597"/>
            </a:xfrm>
            <a:prstGeom prst="roundRect">
              <a:avLst/>
            </a:prstGeom>
            <a:solidFill>
              <a:srgbClr val="395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sustech-logo-cn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265" y="8145"/>
              <a:ext cx="6495" cy="12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母板空白（英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8649970" y="73660"/>
            <a:ext cx="4277995" cy="1013460"/>
            <a:chOff x="13022" y="7991"/>
            <a:chExt cx="6737" cy="1596"/>
          </a:xfrm>
        </p:grpSpPr>
        <p:sp>
          <p:nvSpPr>
            <p:cNvPr id="4" name="圆角矩形 3"/>
            <p:cNvSpPr/>
            <p:nvPr userDrawn="1"/>
          </p:nvSpPr>
          <p:spPr>
            <a:xfrm>
              <a:off x="13022" y="7991"/>
              <a:ext cx="5464" cy="1597"/>
            </a:xfrm>
            <a:prstGeom prst="roundRect">
              <a:avLst/>
            </a:prstGeom>
            <a:solidFill>
              <a:srgbClr val="395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 descr="sustech-logo-cn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265" y="8145"/>
              <a:ext cx="6495" cy="12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1516977" y="516262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Rectangle 52"/>
          <p:cNvSpPr/>
          <p:nvPr userDrawn="1"/>
        </p:nvSpPr>
        <p:spPr>
          <a:xfrm>
            <a:off x="769550" y="1640212"/>
            <a:ext cx="2801104" cy="42524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 sz="170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965481" y="1814372"/>
            <a:ext cx="2801104" cy="4252452"/>
          </a:xfrm>
          <a:custGeom>
            <a:avLst/>
            <a:gdLst>
              <a:gd name="connsiteX0" fmla="*/ 0 w 2801104"/>
              <a:gd name="connsiteY0" fmla="*/ 0 h 4252452"/>
              <a:gd name="connsiteX1" fmla="*/ 2801104 w 2801104"/>
              <a:gd name="connsiteY1" fmla="*/ 0 h 4252452"/>
              <a:gd name="connsiteX2" fmla="*/ 2801104 w 2801104"/>
              <a:gd name="connsiteY2" fmla="*/ 4252452 h 4252452"/>
              <a:gd name="connsiteX3" fmla="*/ 0 w 2801104"/>
              <a:gd name="connsiteY3" fmla="*/ 4252452 h 425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104" h="4252452">
                <a:moveTo>
                  <a:pt x="0" y="0"/>
                </a:moveTo>
                <a:lnTo>
                  <a:pt x="2801104" y="0"/>
                </a:lnTo>
                <a:lnTo>
                  <a:pt x="2801104" y="4252452"/>
                </a:lnTo>
                <a:lnTo>
                  <a:pt x="0" y="425245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lang="zh-CN" altLang="en-US" sz="800">
                <a:solidFill>
                  <a:srgbClr val="C00000"/>
                </a:solidFill>
              </a:defRPr>
            </a:lvl1pPr>
          </a:lstStyle>
          <a:p>
            <a:pPr lvl="0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649970" y="73660"/>
            <a:ext cx="4277995" cy="1013460"/>
            <a:chOff x="13022" y="7991"/>
            <a:chExt cx="6737" cy="1596"/>
          </a:xfrm>
        </p:grpSpPr>
        <p:sp>
          <p:nvSpPr>
            <p:cNvPr id="2" name="圆角矩形 1"/>
            <p:cNvSpPr/>
            <p:nvPr userDrawn="1"/>
          </p:nvSpPr>
          <p:spPr>
            <a:xfrm>
              <a:off x="13022" y="7991"/>
              <a:ext cx="5464" cy="1597"/>
            </a:xfrm>
            <a:prstGeom prst="roundRect">
              <a:avLst/>
            </a:prstGeom>
            <a:solidFill>
              <a:srgbClr val="395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sustech-logo-c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265" y="8145"/>
              <a:ext cx="6495" cy="12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notesSlide" Target="../notesSlides/notesSlide2.xml"/><Relationship Id="rId5" Type="http://schemas.openxmlformats.org/officeDocument/2006/relationships/tags" Target="../tags/tag11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35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34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5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4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A_文本框 3"/>
          <p:cNvSpPr txBox="1"/>
          <p:nvPr>
            <p:custDataLst>
              <p:tags r:id="rId1"/>
            </p:custDataLst>
          </p:nvPr>
        </p:nvSpPr>
        <p:spPr>
          <a:xfrm>
            <a:off x="1270" y="1065762"/>
            <a:ext cx="1221105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7000" dirty="0">
                <a:solidFill>
                  <a:schemeClr val="tx2"/>
                </a:solidFill>
                <a:cs typeface="+mn-ea"/>
                <a:sym typeface="+mn-lt"/>
              </a:rPr>
              <a:t>Embedded System and Microcomputer Principle</a:t>
            </a:r>
            <a:endParaRPr lang="zh-CN" altLang="en-US" sz="70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2" name="PA_圆角矩形 11"/>
          <p:cNvSpPr/>
          <p:nvPr>
            <p:custDataLst>
              <p:tags r:id="rId2"/>
            </p:custDataLst>
          </p:nvPr>
        </p:nvSpPr>
        <p:spPr>
          <a:xfrm>
            <a:off x="1693545" y="4777105"/>
            <a:ext cx="8804275" cy="1532890"/>
          </a:xfrm>
          <a:prstGeom prst="round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sz="2600" dirty="0">
                <a:solidFill>
                  <a:schemeClr val="bg1"/>
                </a:solidFill>
                <a:cs typeface="+mn-ea"/>
                <a:sym typeface="+mn-lt"/>
              </a:rPr>
              <a:t>2021 Fall</a:t>
            </a:r>
          </a:p>
          <a:p>
            <a:pPr algn="l"/>
            <a:r>
              <a:rPr kumimoji="1" lang="en-US" altLang="zh-CN" sz="2600" dirty="0">
                <a:solidFill>
                  <a:schemeClr val="bg1"/>
                </a:solidFill>
                <a:cs typeface="+mn-ea"/>
                <a:sym typeface="+mn-lt"/>
              </a:rPr>
              <a:t>wangq9@mail.sustech.edu.cn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731010" y="3384550"/>
            <a:ext cx="8804275" cy="926465"/>
            <a:chOff x="2726" y="5213"/>
            <a:chExt cx="13865" cy="1459"/>
          </a:xfrm>
        </p:grpSpPr>
        <p:sp>
          <p:nvSpPr>
            <p:cNvPr id="29" name="PA_文本框 4"/>
            <p:cNvSpPr txBox="1"/>
            <p:nvPr>
              <p:custDataLst>
                <p:tags r:id="rId3"/>
              </p:custDataLst>
            </p:nvPr>
          </p:nvSpPr>
          <p:spPr>
            <a:xfrm>
              <a:off x="3443" y="5376"/>
              <a:ext cx="12349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tx2"/>
                  </a:solidFill>
                  <a:cs typeface="+mn-ea"/>
                  <a:sym typeface="+mn-lt"/>
                </a:rPr>
                <a:t>LAB2 </a:t>
              </a:r>
              <a:r>
                <a:rPr lang="en-US" altLang="zh-CN" sz="3600" dirty="0">
                  <a:solidFill>
                    <a:schemeClr val="tx2"/>
                  </a:solidFill>
                  <a:cs typeface="+mn-ea"/>
                </a:rPr>
                <a:t>General-purpose </a:t>
              </a:r>
              <a:r>
                <a:rPr lang="en-US" altLang="zh-CN" sz="3600" dirty="0" err="1">
                  <a:solidFill>
                    <a:schemeClr val="tx2"/>
                  </a:solidFill>
                  <a:cs typeface="+mn-ea"/>
                </a:rPr>
                <a:t>Input/Output</a:t>
              </a:r>
              <a:endParaRPr lang="en-US" sz="36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cxnSp>
          <p:nvCxnSpPr>
            <p:cNvPr id="30" name="PA_直接连接符 6"/>
            <p:cNvCxnSpPr/>
            <p:nvPr>
              <p:custDataLst>
                <p:tags r:id="rId4"/>
              </p:custDataLst>
            </p:nvPr>
          </p:nvCxnSpPr>
          <p:spPr>
            <a:xfrm>
              <a:off x="2726" y="5213"/>
              <a:ext cx="12599" cy="27"/>
            </a:xfrm>
            <a:prstGeom prst="line">
              <a:avLst/>
            </a:prstGeom>
            <a:ln w="28575">
              <a:solidFill>
                <a:srgbClr val="6B7E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PA_直接连接符 6"/>
            <p:cNvCxnSpPr/>
            <p:nvPr>
              <p:custDataLst>
                <p:tags r:id="rId5"/>
              </p:custDataLst>
            </p:nvPr>
          </p:nvCxnSpPr>
          <p:spPr>
            <a:xfrm>
              <a:off x="3992" y="6645"/>
              <a:ext cx="12599" cy="27"/>
            </a:xfrm>
            <a:prstGeom prst="line">
              <a:avLst/>
            </a:prstGeom>
            <a:ln w="28575">
              <a:solidFill>
                <a:srgbClr val="6B7E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12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1. GPIO Function Description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82" name="文本框 23"/>
          <p:cNvSpPr txBox="1"/>
          <p:nvPr>
            <p:custDataLst>
              <p:tags r:id="rId2"/>
            </p:custDataLst>
          </p:nvPr>
        </p:nvSpPr>
        <p:spPr>
          <a:xfrm>
            <a:off x="655782" y="1257618"/>
            <a:ext cx="1147156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395474"/>
                </a:solidFill>
                <a:cs typeface="+mn-ea"/>
                <a:sym typeface="+mn-ea"/>
              </a:rPr>
              <a:t>Output open-drain</a:t>
            </a:r>
            <a:r>
              <a:rPr lang="en-US" altLang="zh-CN" sz="3200" dirty="0">
                <a:solidFill>
                  <a:srgbClr val="395474"/>
                </a:solidFill>
                <a:cs typeface="+mn-ea"/>
              </a:rPr>
              <a:t> </a:t>
            </a:r>
            <a:endParaRPr lang="zh-CN" altLang="en-US" sz="23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pic>
        <p:nvPicPr>
          <p:cNvPr id="17413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05" y="1929765"/>
            <a:ext cx="8281670" cy="4712335"/>
          </a:xfrm>
          <a:prstGeom prst="rect">
            <a:avLst/>
          </a:prstGeom>
          <a:noFill/>
          <a:ln w="9525">
            <a:noFill/>
          </a:ln>
          <a:effectLst>
            <a:prstShdw prst="shdw13" dist="53882" dir="13499999">
              <a:schemeClr val="bg2">
                <a:alpha val="50000"/>
              </a:schemeClr>
            </a:prst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12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1. GPIO Function Description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82" name="文本框 23"/>
          <p:cNvSpPr txBox="1"/>
          <p:nvPr>
            <p:custDataLst>
              <p:tags r:id="rId2"/>
            </p:custDataLst>
          </p:nvPr>
        </p:nvSpPr>
        <p:spPr>
          <a:xfrm>
            <a:off x="655782" y="1257618"/>
            <a:ext cx="1147156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395474"/>
                </a:solidFill>
                <a:cs typeface="+mn-ea"/>
                <a:sym typeface="+mn-ea"/>
              </a:rPr>
              <a:t>Alternate function open-drain</a:t>
            </a:r>
            <a:r>
              <a:rPr lang="en-US" altLang="zh-CN" sz="3200" dirty="0">
                <a:solidFill>
                  <a:srgbClr val="395474"/>
                </a:solidFill>
                <a:cs typeface="+mn-ea"/>
              </a:rPr>
              <a:t> </a:t>
            </a:r>
            <a:endParaRPr lang="zh-CN" altLang="en-US" sz="23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pic>
        <p:nvPicPr>
          <p:cNvPr id="1843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50" y="1841500"/>
            <a:ext cx="8067675" cy="4800600"/>
          </a:xfrm>
          <a:prstGeom prst="rect">
            <a:avLst/>
          </a:prstGeom>
          <a:noFill/>
          <a:ln w="9525">
            <a:noFill/>
          </a:ln>
          <a:effectLst>
            <a:prstShdw prst="shdw13" dist="53882" dir="13499999">
              <a:schemeClr val="bg2">
                <a:alpha val="50000"/>
              </a:schemeClr>
            </a:prst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12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1. GPIO Function Description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82" name="文本框 23"/>
          <p:cNvSpPr txBox="1"/>
          <p:nvPr>
            <p:custDataLst>
              <p:tags r:id="rId2"/>
            </p:custDataLst>
          </p:nvPr>
        </p:nvSpPr>
        <p:spPr>
          <a:xfrm>
            <a:off x="655782" y="1257618"/>
            <a:ext cx="1147156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395474"/>
                </a:solidFill>
                <a:cs typeface="+mn-ea"/>
                <a:sym typeface="+mn-ea"/>
              </a:rPr>
              <a:t>Output push-pull</a:t>
            </a:r>
            <a:r>
              <a:rPr lang="en-US" altLang="zh-CN" sz="3200" dirty="0">
                <a:solidFill>
                  <a:srgbClr val="395474"/>
                </a:solidFill>
                <a:cs typeface="+mn-ea"/>
              </a:rPr>
              <a:t> </a:t>
            </a:r>
            <a:endParaRPr lang="zh-CN" altLang="en-US" sz="23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pic>
        <p:nvPicPr>
          <p:cNvPr id="2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15" y="1998345"/>
            <a:ext cx="8209280" cy="4634865"/>
          </a:xfrm>
          <a:prstGeom prst="rect">
            <a:avLst/>
          </a:prstGeom>
          <a:noFill/>
          <a:ln w="9525">
            <a:noFill/>
          </a:ln>
          <a:effectLst>
            <a:prstShdw prst="shdw13" dist="53882" dir="13499999">
              <a:schemeClr val="bg2">
                <a:alpha val="50000"/>
              </a:schemeClr>
            </a:prst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12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1. GPIO Function Description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82" name="文本框 23"/>
          <p:cNvSpPr txBox="1"/>
          <p:nvPr>
            <p:custDataLst>
              <p:tags r:id="rId2"/>
            </p:custDataLst>
          </p:nvPr>
        </p:nvSpPr>
        <p:spPr>
          <a:xfrm>
            <a:off x="655782" y="1257618"/>
            <a:ext cx="1147156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395474"/>
                </a:solidFill>
                <a:cs typeface="+mn-ea"/>
                <a:sym typeface="+mn-ea"/>
              </a:rPr>
              <a:t>Alternate function push-pull</a:t>
            </a:r>
            <a:r>
              <a:rPr lang="en-US" altLang="zh-CN" sz="3200" dirty="0">
                <a:solidFill>
                  <a:srgbClr val="395474"/>
                </a:solidFill>
                <a:cs typeface="+mn-ea"/>
              </a:rPr>
              <a:t> </a:t>
            </a:r>
            <a:endParaRPr lang="zh-CN" altLang="en-US" sz="23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pic>
        <p:nvPicPr>
          <p:cNvPr id="20485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30" y="1925320"/>
            <a:ext cx="7924165" cy="4700270"/>
          </a:xfrm>
          <a:prstGeom prst="rect">
            <a:avLst/>
          </a:prstGeom>
          <a:noFill/>
          <a:ln w="9525">
            <a:noFill/>
          </a:ln>
          <a:effectLst>
            <a:prstShdw prst="shdw13" dist="53882" dir="13499999">
              <a:schemeClr val="bg2">
                <a:alpha val="50000"/>
              </a:schemeClr>
            </a:prst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12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1. GPIO Function Description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82" name="文本框 23"/>
          <p:cNvSpPr txBox="1"/>
          <p:nvPr>
            <p:custDataLst>
              <p:tags r:id="rId2"/>
            </p:custDataLst>
          </p:nvPr>
        </p:nvSpPr>
        <p:spPr>
          <a:xfrm>
            <a:off x="923290" y="1257618"/>
            <a:ext cx="10578899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395474"/>
                </a:solidFill>
                <a:cs typeface="+mn-ea"/>
              </a:rPr>
              <a:t>Each </a:t>
            </a:r>
            <a:r>
              <a:rPr lang="en-US" altLang="zh-CN" sz="3200" dirty="0" smtClean="0">
                <a:solidFill>
                  <a:srgbClr val="395474"/>
                </a:solidFill>
                <a:cs typeface="+mn-ea"/>
              </a:rPr>
              <a:t>group GPIO ports has 7 registers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zh-CN" sz="2300" dirty="0" smtClean="0">
                <a:solidFill>
                  <a:srgbClr val="395474"/>
                </a:solidFill>
                <a:cs typeface="+mn-ea"/>
              </a:rPr>
              <a:t>two </a:t>
            </a:r>
            <a:r>
              <a:rPr lang="en-US" altLang="zh-CN" sz="2300" dirty="0">
                <a:solidFill>
                  <a:srgbClr val="395474"/>
                </a:solidFill>
                <a:cs typeface="+mn-ea"/>
              </a:rPr>
              <a:t>32-bit configuration registers (</a:t>
            </a:r>
            <a:r>
              <a:rPr lang="en-US" altLang="zh-CN" sz="2300" dirty="0" err="1">
                <a:solidFill>
                  <a:srgbClr val="395474"/>
                </a:solidFill>
                <a:cs typeface="+mn-ea"/>
              </a:rPr>
              <a:t>GPIOx_CRL</a:t>
            </a:r>
            <a:r>
              <a:rPr lang="en-US" altLang="zh-CN" sz="2300" dirty="0">
                <a:solidFill>
                  <a:srgbClr val="395474"/>
                </a:solidFill>
                <a:cs typeface="+mn-ea"/>
              </a:rPr>
              <a:t>, </a:t>
            </a:r>
            <a:r>
              <a:rPr lang="en-US" altLang="zh-CN" sz="2300" dirty="0" err="1">
                <a:solidFill>
                  <a:srgbClr val="395474"/>
                </a:solidFill>
                <a:cs typeface="+mn-ea"/>
              </a:rPr>
              <a:t>GPIOx_CRH</a:t>
            </a:r>
            <a:r>
              <a:rPr lang="en-US" altLang="zh-CN" sz="2300" dirty="0" smtClean="0">
                <a:solidFill>
                  <a:srgbClr val="395474"/>
                </a:solidFill>
                <a:cs typeface="+mn-ea"/>
              </a:rPr>
              <a:t>)</a:t>
            </a:r>
          </a:p>
          <a:p>
            <a:pPr marL="1200150" lvl="3" indent="-285750">
              <a:buFont typeface="Arial" panose="020B0604020202020204" pitchFamily="34" charset="0"/>
              <a:buChar char="•"/>
            </a:pPr>
            <a:r>
              <a:rPr lang="en-US" altLang="zh-CN" sz="2300" dirty="0" err="1">
                <a:solidFill>
                  <a:srgbClr val="395474"/>
                </a:solidFill>
                <a:cs typeface="+mn-ea"/>
              </a:rPr>
              <a:t>GPIOx_CRL</a:t>
            </a:r>
            <a:r>
              <a:rPr lang="en-US" altLang="zh-CN" sz="2300" dirty="0">
                <a:solidFill>
                  <a:srgbClr val="395474"/>
                </a:solidFill>
                <a:cs typeface="+mn-ea"/>
              </a:rPr>
              <a:t>: Port configuration register low</a:t>
            </a:r>
          </a:p>
          <a:p>
            <a:pPr marL="1200150" lvl="3" indent="-285750">
              <a:buFont typeface="Arial" panose="020B0604020202020204" pitchFamily="34" charset="0"/>
              <a:buChar char="•"/>
            </a:pPr>
            <a:r>
              <a:rPr lang="en-US" altLang="zh-CN" sz="2300" dirty="0" err="1">
                <a:solidFill>
                  <a:srgbClr val="395474"/>
                </a:solidFill>
                <a:cs typeface="+mn-ea"/>
              </a:rPr>
              <a:t>GPIOx_CRH</a:t>
            </a:r>
            <a:r>
              <a:rPr lang="en-US" altLang="zh-CN" sz="2300" dirty="0">
                <a:solidFill>
                  <a:srgbClr val="395474"/>
                </a:solidFill>
                <a:cs typeface="+mn-ea"/>
              </a:rPr>
              <a:t>: Port configuration register high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zh-CN" sz="2300" dirty="0">
                <a:solidFill>
                  <a:srgbClr val="395474"/>
                </a:solidFill>
                <a:cs typeface="+mn-ea"/>
              </a:rPr>
              <a:t>two 32-bit data registers (</a:t>
            </a:r>
            <a:r>
              <a:rPr lang="en-US" altLang="zh-CN" sz="2300" dirty="0" err="1">
                <a:solidFill>
                  <a:srgbClr val="395474"/>
                </a:solidFill>
                <a:cs typeface="+mn-ea"/>
              </a:rPr>
              <a:t>GPIOx_IDR</a:t>
            </a:r>
            <a:r>
              <a:rPr lang="en-US" altLang="zh-CN" sz="2300" dirty="0">
                <a:solidFill>
                  <a:srgbClr val="395474"/>
                </a:solidFill>
                <a:cs typeface="+mn-ea"/>
              </a:rPr>
              <a:t>, </a:t>
            </a:r>
            <a:r>
              <a:rPr lang="en-US" altLang="zh-CN" sz="2300" dirty="0" err="1">
                <a:solidFill>
                  <a:srgbClr val="395474"/>
                </a:solidFill>
                <a:cs typeface="+mn-ea"/>
              </a:rPr>
              <a:t>GPIOx_ODR</a:t>
            </a:r>
            <a:r>
              <a:rPr lang="en-US" altLang="zh-CN" sz="2300" dirty="0" smtClean="0">
                <a:solidFill>
                  <a:srgbClr val="395474"/>
                </a:solidFill>
                <a:cs typeface="+mn-ea"/>
              </a:rPr>
              <a:t>)</a:t>
            </a:r>
          </a:p>
          <a:p>
            <a:pPr marL="1200150" lvl="3" indent="-285750">
              <a:buFont typeface="Arial" panose="020B0604020202020204" pitchFamily="34" charset="0"/>
              <a:buChar char="•"/>
            </a:pPr>
            <a:r>
              <a:rPr lang="en-US" altLang="zh-CN" sz="2300" dirty="0" err="1">
                <a:solidFill>
                  <a:srgbClr val="395474"/>
                </a:solidFill>
                <a:cs typeface="+mn-ea"/>
              </a:rPr>
              <a:t>GPIOx_IDR</a:t>
            </a:r>
            <a:r>
              <a:rPr lang="en-US" altLang="zh-CN" sz="2300" dirty="0">
                <a:solidFill>
                  <a:srgbClr val="395474"/>
                </a:solidFill>
                <a:cs typeface="+mn-ea"/>
              </a:rPr>
              <a:t>: Port input data register</a:t>
            </a:r>
          </a:p>
          <a:p>
            <a:pPr marL="1200150" lvl="3" indent="-285750">
              <a:buFont typeface="Arial" panose="020B0604020202020204" pitchFamily="34" charset="0"/>
              <a:buChar char="•"/>
            </a:pPr>
            <a:r>
              <a:rPr lang="en-US" altLang="zh-CN" sz="2300" dirty="0" err="1">
                <a:solidFill>
                  <a:srgbClr val="395474"/>
                </a:solidFill>
                <a:cs typeface="+mn-ea"/>
              </a:rPr>
              <a:t>GPIOx_ODR</a:t>
            </a:r>
            <a:r>
              <a:rPr lang="en-US" altLang="zh-CN" sz="2300" dirty="0">
                <a:solidFill>
                  <a:srgbClr val="395474"/>
                </a:solidFill>
                <a:cs typeface="+mn-ea"/>
              </a:rPr>
              <a:t>: Port output data register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zh-CN" sz="2300" dirty="0">
                <a:solidFill>
                  <a:srgbClr val="395474"/>
                </a:solidFill>
                <a:cs typeface="+mn-ea"/>
              </a:rPr>
              <a:t>a 32-bit set/reset register (</a:t>
            </a:r>
            <a:r>
              <a:rPr lang="en-US" altLang="zh-CN" sz="2300" dirty="0" err="1">
                <a:solidFill>
                  <a:srgbClr val="395474"/>
                </a:solidFill>
                <a:cs typeface="+mn-ea"/>
              </a:rPr>
              <a:t>GPIOx_BSRR</a:t>
            </a:r>
            <a:r>
              <a:rPr lang="en-US" altLang="zh-CN" sz="2300" dirty="0">
                <a:solidFill>
                  <a:srgbClr val="395474"/>
                </a:solidFill>
                <a:cs typeface="+mn-ea"/>
              </a:rPr>
              <a:t>)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zh-CN" sz="2300" dirty="0">
                <a:solidFill>
                  <a:srgbClr val="395474"/>
                </a:solidFill>
                <a:cs typeface="+mn-ea"/>
              </a:rPr>
              <a:t>a 16-bit reset register (</a:t>
            </a:r>
            <a:r>
              <a:rPr lang="en-US" altLang="zh-CN" sz="2300" dirty="0" err="1">
                <a:solidFill>
                  <a:srgbClr val="395474"/>
                </a:solidFill>
                <a:cs typeface="+mn-ea"/>
              </a:rPr>
              <a:t>GPIOx_BRR</a:t>
            </a:r>
            <a:r>
              <a:rPr lang="en-US" altLang="zh-CN" sz="2300" dirty="0">
                <a:solidFill>
                  <a:srgbClr val="395474"/>
                </a:solidFill>
                <a:cs typeface="+mn-ea"/>
              </a:rPr>
              <a:t>)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zh-CN" sz="2300" dirty="0">
                <a:solidFill>
                  <a:srgbClr val="395474"/>
                </a:solidFill>
                <a:cs typeface="+mn-ea"/>
              </a:rPr>
              <a:t>a 32-bit locking register (</a:t>
            </a:r>
            <a:r>
              <a:rPr lang="en-US" altLang="zh-CN" sz="2300" dirty="0" err="1">
                <a:solidFill>
                  <a:srgbClr val="395474"/>
                </a:solidFill>
                <a:cs typeface="+mn-ea"/>
              </a:rPr>
              <a:t>GPIOx_LCKR</a:t>
            </a:r>
            <a:r>
              <a:rPr lang="en-US" altLang="zh-CN" sz="2300" dirty="0" smtClean="0">
                <a:solidFill>
                  <a:srgbClr val="395474"/>
                </a:solidFill>
                <a:cs typeface="+mn-ea"/>
              </a:rPr>
              <a:t>)</a:t>
            </a:r>
            <a:endParaRPr lang="zh-CN" altLang="en-US" sz="3200" dirty="0">
              <a:solidFill>
                <a:srgbClr val="395474"/>
              </a:solidFill>
              <a:cs typeface="+mn-ea"/>
            </a:endParaRP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395474"/>
                </a:solidFill>
                <a:cs typeface="+mn-ea"/>
              </a:rPr>
              <a:t>Each </a:t>
            </a:r>
            <a:r>
              <a:rPr lang="en-US" altLang="zh-CN" sz="3200" dirty="0">
                <a:solidFill>
                  <a:srgbClr val="395474"/>
                </a:solidFill>
                <a:cs typeface="+mn-ea"/>
              </a:rPr>
              <a:t>I/O port bit is freely programmable, however the I/O port registers have to </a:t>
            </a:r>
            <a:r>
              <a:rPr lang="en-US" altLang="zh-CN" sz="3200" dirty="0" smtClean="0">
                <a:solidFill>
                  <a:srgbClr val="395474"/>
                </a:solidFill>
                <a:cs typeface="+mn-ea"/>
              </a:rPr>
              <a:t>be accessed </a:t>
            </a:r>
            <a:r>
              <a:rPr lang="en-US" altLang="zh-CN" sz="3200" dirty="0">
                <a:solidFill>
                  <a:srgbClr val="395474"/>
                </a:solidFill>
                <a:cs typeface="+mn-ea"/>
              </a:rPr>
              <a:t>as 32-bit words (half-word or byte accesses are not allowed</a:t>
            </a:r>
            <a:r>
              <a:rPr lang="en-US" altLang="zh-CN" sz="3200" dirty="0" smtClean="0">
                <a:solidFill>
                  <a:srgbClr val="395474"/>
                </a:solidFill>
                <a:cs typeface="+mn-ea"/>
              </a:rPr>
              <a:t>)</a:t>
            </a:r>
            <a:endParaRPr lang="en-US" altLang="zh-CN" sz="3200" dirty="0">
              <a:solidFill>
                <a:srgbClr val="395474"/>
              </a:solidFill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7625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1. GPIO Function Description</a:t>
            </a:r>
            <a:endParaRPr lang="en-US" altLang="zh-CN" sz="3600" dirty="0" smtClean="0">
              <a:solidFill>
                <a:srgbClr val="395474"/>
              </a:solidFill>
              <a:cs typeface="+mn-ea"/>
            </a:endParaRPr>
          </a:p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 </a:t>
            </a:r>
            <a:r>
              <a:rPr lang="en-US" altLang="zh-CN" sz="3600" dirty="0" smtClean="0">
                <a:solidFill>
                  <a:srgbClr val="395474"/>
                </a:solidFill>
                <a:cs typeface="+mn-ea"/>
                <a:sym typeface="+mn-lt"/>
              </a:rPr>
              <a:t>   -- </a:t>
            </a:r>
            <a:r>
              <a:rPr lang="zh-CN" altLang="zh-CN" sz="3600" dirty="0" smtClean="0">
                <a:solidFill>
                  <a:srgbClr val="395474"/>
                </a:solidFill>
                <a:cs typeface="+mn-ea"/>
              </a:rPr>
              <a:t>端口</a:t>
            </a:r>
            <a:r>
              <a:rPr lang="zh-CN" altLang="zh-CN" sz="3600" dirty="0">
                <a:solidFill>
                  <a:srgbClr val="395474"/>
                </a:solidFill>
                <a:cs typeface="+mn-ea"/>
              </a:rPr>
              <a:t>配置低寄存器(GPIOx_CRL</a:t>
            </a:r>
            <a:r>
              <a:rPr lang="zh-CN" altLang="zh-CN" sz="3600" dirty="0" smtClean="0">
                <a:solidFill>
                  <a:srgbClr val="395474"/>
                </a:solidFill>
                <a:cs typeface="+mn-ea"/>
              </a:rPr>
              <a:t>)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pic>
        <p:nvPicPr>
          <p:cNvPr id="4" name="Picture 3" descr="GPIOx_CR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2098" y="1590854"/>
            <a:ext cx="8499792" cy="50781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7625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1. GPIO Function Description</a:t>
            </a:r>
            <a:endParaRPr lang="en-US" altLang="zh-CN" sz="3600" dirty="0" smtClean="0">
              <a:solidFill>
                <a:srgbClr val="395474"/>
              </a:solidFill>
              <a:cs typeface="+mn-ea"/>
            </a:endParaRPr>
          </a:p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 </a:t>
            </a:r>
            <a:r>
              <a:rPr lang="en-US" altLang="zh-CN" sz="3600" dirty="0" smtClean="0">
                <a:solidFill>
                  <a:srgbClr val="395474"/>
                </a:solidFill>
                <a:cs typeface="+mn-ea"/>
                <a:sym typeface="+mn-lt"/>
              </a:rPr>
              <a:t>   -- </a:t>
            </a:r>
            <a:r>
              <a:rPr lang="zh-CN" altLang="zh-CN" sz="3600" dirty="0" smtClean="0">
                <a:solidFill>
                  <a:srgbClr val="395474"/>
                </a:solidFill>
                <a:cs typeface="+mn-ea"/>
              </a:rPr>
              <a:t>端口</a:t>
            </a:r>
            <a:r>
              <a:rPr lang="zh-CN" altLang="zh-CN" sz="3600" dirty="0">
                <a:solidFill>
                  <a:srgbClr val="395474"/>
                </a:solidFill>
                <a:cs typeface="+mn-ea"/>
              </a:rPr>
              <a:t>配置低寄存器(GPIOx_CRL</a:t>
            </a:r>
            <a:r>
              <a:rPr lang="zh-CN" altLang="zh-CN" sz="3600" dirty="0" smtClean="0">
                <a:solidFill>
                  <a:srgbClr val="395474"/>
                </a:solidFill>
                <a:cs typeface="+mn-ea"/>
              </a:rPr>
              <a:t>)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22" y="1738797"/>
            <a:ext cx="7918132" cy="491264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7701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1. GPIO Function Description</a:t>
            </a:r>
            <a:endParaRPr lang="en-US" altLang="zh-CN" sz="3600" dirty="0" smtClean="0">
              <a:solidFill>
                <a:srgbClr val="395474"/>
              </a:solidFill>
              <a:cs typeface="+mn-ea"/>
            </a:endParaRPr>
          </a:p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 </a:t>
            </a:r>
            <a:r>
              <a:rPr lang="en-US" altLang="zh-CN" sz="3600" dirty="0" smtClean="0">
                <a:solidFill>
                  <a:srgbClr val="395474"/>
                </a:solidFill>
                <a:cs typeface="+mn-ea"/>
                <a:sym typeface="+mn-lt"/>
              </a:rPr>
              <a:t>   -- </a:t>
            </a:r>
            <a:r>
              <a:rPr lang="zh-CN" altLang="en-US" sz="3600" dirty="0" smtClean="0">
                <a:solidFill>
                  <a:srgbClr val="395474"/>
                </a:solidFill>
                <a:cs typeface="+mn-ea"/>
              </a:rPr>
              <a:t>端口</a:t>
            </a:r>
            <a:r>
              <a:rPr lang="zh-CN" altLang="en-US" sz="3600" dirty="0">
                <a:solidFill>
                  <a:srgbClr val="395474"/>
                </a:solidFill>
                <a:cs typeface="+mn-ea"/>
              </a:rPr>
              <a:t>配置高寄存器(GPIOx_CRH)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pic>
        <p:nvPicPr>
          <p:cNvPr id="5" name="Picture 3" descr="GPIOx_CR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0599" y="1676069"/>
            <a:ext cx="8355413" cy="50815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7955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1. GPIO Function Description</a:t>
            </a:r>
            <a:endParaRPr lang="en-US" altLang="zh-CN" sz="3600" dirty="0" smtClean="0">
              <a:solidFill>
                <a:srgbClr val="395474"/>
              </a:solidFill>
              <a:cs typeface="+mn-ea"/>
            </a:endParaRPr>
          </a:p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 </a:t>
            </a:r>
            <a:r>
              <a:rPr lang="en-US" altLang="zh-CN" sz="3600" dirty="0" smtClean="0">
                <a:solidFill>
                  <a:srgbClr val="395474"/>
                </a:solidFill>
                <a:cs typeface="+mn-ea"/>
                <a:sym typeface="+mn-lt"/>
              </a:rPr>
              <a:t>   </a:t>
            </a:r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-- </a:t>
            </a:r>
            <a:r>
              <a:rPr lang="zh-CN" altLang="zh-CN" sz="3600" dirty="0">
                <a:solidFill>
                  <a:srgbClr val="395474"/>
                </a:solidFill>
                <a:cs typeface="+mn-ea"/>
              </a:rPr>
              <a:t>端口输入数据寄存器(GPIOx_IDR)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pic>
        <p:nvPicPr>
          <p:cNvPr id="4" name="Picture 3" descr="E:/ZXKJ/LY-STM32/课件/GPIOx_IDR.jpgGPIOx_ID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6718" y="2021305"/>
            <a:ext cx="9950348" cy="4231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8183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1. GPIO Function Description</a:t>
            </a:r>
            <a:endParaRPr lang="en-US" altLang="zh-CN" sz="3600" dirty="0" smtClean="0">
              <a:solidFill>
                <a:srgbClr val="395474"/>
              </a:solidFill>
              <a:cs typeface="+mn-ea"/>
            </a:endParaRPr>
          </a:p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 </a:t>
            </a:r>
            <a:r>
              <a:rPr lang="en-US" altLang="zh-CN" sz="3600" dirty="0" smtClean="0">
                <a:solidFill>
                  <a:srgbClr val="395474"/>
                </a:solidFill>
                <a:cs typeface="+mn-ea"/>
                <a:sym typeface="+mn-lt"/>
              </a:rPr>
              <a:t>   </a:t>
            </a:r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-- </a:t>
            </a:r>
            <a:r>
              <a:rPr lang="zh-CN" altLang="zh-CN" sz="3600" dirty="0">
                <a:solidFill>
                  <a:srgbClr val="395474"/>
                </a:solidFill>
                <a:cs typeface="+mn-ea"/>
              </a:rPr>
              <a:t>端口输出数据寄存器(GPIOx_ODR)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pic>
        <p:nvPicPr>
          <p:cNvPr id="5" name="Picture 3" descr="E:/ZXKJ/LY-STM32/课件/GPIOx_ODR.jpgGPIOx_OD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5532" y="1867303"/>
            <a:ext cx="10021856" cy="42726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MH_Others_2"/>
          <p:cNvSpPr txBox="1"/>
          <p:nvPr>
            <p:custDataLst>
              <p:tags r:id="rId1"/>
            </p:custDataLst>
          </p:nvPr>
        </p:nvSpPr>
        <p:spPr>
          <a:xfrm>
            <a:off x="1214811" y="1368707"/>
            <a:ext cx="298773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000" b="1" dirty="0">
                <a:solidFill>
                  <a:schemeClr val="accent6"/>
                </a:solidFill>
                <a:cs typeface="+mn-ea"/>
                <a:sym typeface="+mn-lt"/>
              </a:rPr>
              <a:t>CONTENTS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989830" y="1271905"/>
            <a:ext cx="5146040" cy="3611245"/>
            <a:chOff x="7858" y="2383"/>
            <a:chExt cx="8104" cy="5687"/>
          </a:xfrm>
        </p:grpSpPr>
        <p:grpSp>
          <p:nvGrpSpPr>
            <p:cNvPr id="3" name="组合 2"/>
            <p:cNvGrpSpPr/>
            <p:nvPr/>
          </p:nvGrpSpPr>
          <p:grpSpPr>
            <a:xfrm>
              <a:off x="7858" y="3878"/>
              <a:ext cx="8104" cy="1202"/>
              <a:chOff x="7858" y="2003"/>
              <a:chExt cx="8104" cy="1202"/>
            </a:xfrm>
          </p:grpSpPr>
          <p:sp>
            <p:nvSpPr>
              <p:cNvPr id="15" name="PA_MH_SubTitle_1"/>
              <p:cNvSpPr/>
              <p:nvPr>
                <p:custDataLst>
                  <p:tags r:id="rId8"/>
                </p:custDataLst>
              </p:nvPr>
            </p:nvSpPr>
            <p:spPr>
              <a:xfrm>
                <a:off x="8910" y="2003"/>
                <a:ext cx="7052" cy="1202"/>
              </a:xfrm>
              <a:custGeom>
                <a:avLst/>
                <a:gdLst>
                  <a:gd name="connsiteX0" fmla="*/ 2 w 3878508"/>
                  <a:gd name="connsiteY0" fmla="*/ 0 h 762904"/>
                  <a:gd name="connsiteX1" fmla="*/ 3497056 w 3878508"/>
                  <a:gd name="connsiteY1" fmla="*/ 0 h 762904"/>
                  <a:gd name="connsiteX2" fmla="*/ 3878508 w 3878508"/>
                  <a:gd name="connsiteY2" fmla="*/ 381452 h 762904"/>
                  <a:gd name="connsiteX3" fmla="*/ 3878507 w 3878508"/>
                  <a:gd name="connsiteY3" fmla="*/ 381452 h 762904"/>
                  <a:gd name="connsiteX4" fmla="*/ 3497055 w 3878508"/>
                  <a:gd name="connsiteY4" fmla="*/ 762904 h 762904"/>
                  <a:gd name="connsiteX5" fmla="*/ 0 w 3878508"/>
                  <a:gd name="connsiteY5" fmla="*/ 762903 h 762904"/>
                  <a:gd name="connsiteX6" fmla="*/ 51426 w 3878508"/>
                  <a:gd name="connsiteY6" fmla="*/ 720474 h 762904"/>
                  <a:gd name="connsiteX7" fmla="*/ 191853 w 3878508"/>
                  <a:gd name="connsiteY7" fmla="*/ 381451 h 762904"/>
                  <a:gd name="connsiteX8" fmla="*/ 51426 w 3878508"/>
                  <a:gd name="connsiteY8" fmla="*/ 42429 h 762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8508" h="762904">
                    <a:moveTo>
                      <a:pt x="2" y="0"/>
                    </a:moveTo>
                    <a:lnTo>
                      <a:pt x="3497056" y="0"/>
                    </a:lnTo>
                    <a:cubicBezTo>
                      <a:pt x="3707726" y="0"/>
                      <a:pt x="3878508" y="170782"/>
                      <a:pt x="3878508" y="381452"/>
                    </a:cubicBezTo>
                    <a:lnTo>
                      <a:pt x="3878507" y="381452"/>
                    </a:lnTo>
                    <a:cubicBezTo>
                      <a:pt x="3878507" y="592122"/>
                      <a:pt x="3707725" y="762904"/>
                      <a:pt x="3497055" y="762904"/>
                    </a:cubicBezTo>
                    <a:lnTo>
                      <a:pt x="0" y="762903"/>
                    </a:lnTo>
                    <a:lnTo>
                      <a:pt x="51426" y="720474"/>
                    </a:lnTo>
                    <a:cubicBezTo>
                      <a:pt x="138189" y="633710"/>
                      <a:pt x="191853" y="513848"/>
                      <a:pt x="191853" y="381451"/>
                    </a:cubicBezTo>
                    <a:cubicBezTo>
                      <a:pt x="191853" y="249055"/>
                      <a:pt x="138189" y="129192"/>
                      <a:pt x="51426" y="42429"/>
                    </a:cubicBezTo>
                    <a:close/>
                  </a:path>
                </a:pathLst>
              </a:custGeom>
              <a:solidFill>
                <a:srgbClr val="39547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anchor="ctr">
                <a:noAutofit/>
              </a:bodyPr>
              <a:lstStyle/>
              <a:p>
                <a:pPr indent="457200"/>
                <a:r>
                  <a:rPr lang="en-US" altLang="zh-CN" sz="2400" dirty="0" smtClean="0">
                    <a:solidFill>
                      <a:schemeClr val="bg1"/>
                    </a:solidFill>
                    <a:cs typeface="+mn-ea"/>
                    <a:sym typeface="+mn-ea"/>
                  </a:rPr>
                  <a:t>How to create </a:t>
                </a:r>
                <a:r>
                  <a:rPr lang="en-US" altLang="zh-CN" sz="2400" dirty="0">
                    <a:solidFill>
                      <a:schemeClr val="bg1"/>
                    </a:solidFill>
                    <a:cs typeface="+mn-ea"/>
                    <a:sym typeface="+mn-ea"/>
                  </a:rPr>
                  <a:t>a new project</a:t>
                </a:r>
                <a:endParaRPr lang="zh-CN" altLang="en-US" sz="2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PA_MH_Other_1"/>
              <p:cNvSpPr/>
              <p:nvPr>
                <p:custDataLst>
                  <p:tags r:id="rId9"/>
                </p:custDataLst>
              </p:nvPr>
            </p:nvSpPr>
            <p:spPr>
              <a:xfrm>
                <a:off x="7858" y="2003"/>
                <a:ext cx="1200" cy="1202"/>
              </a:xfrm>
              <a:prstGeom prst="ellipse">
                <a:avLst/>
              </a:prstGeom>
              <a:solidFill>
                <a:srgbClr val="FFFFFF"/>
              </a:solidFill>
              <a:ln w="57150" cap="flat" cmpd="sng" algn="ctr">
                <a:solidFill>
                  <a:srgbClr val="395474"/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altLang="zh-CN" sz="4000" kern="0" dirty="0">
                    <a:solidFill>
                      <a:srgbClr val="395474"/>
                    </a:solidFill>
                    <a:cs typeface="+mn-ea"/>
                    <a:sym typeface="+mn-lt"/>
                  </a:rPr>
                  <a:t>2</a:t>
                </a: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7858" y="5373"/>
              <a:ext cx="8104" cy="1202"/>
              <a:chOff x="7858" y="3498"/>
              <a:chExt cx="8104" cy="1202"/>
            </a:xfrm>
          </p:grpSpPr>
          <p:sp>
            <p:nvSpPr>
              <p:cNvPr id="17" name="PA_MH_SubTitle_2"/>
              <p:cNvSpPr/>
              <p:nvPr>
                <p:custDataLst>
                  <p:tags r:id="rId6"/>
                </p:custDataLst>
              </p:nvPr>
            </p:nvSpPr>
            <p:spPr>
              <a:xfrm>
                <a:off x="8910" y="3498"/>
                <a:ext cx="7052" cy="1202"/>
              </a:xfrm>
              <a:custGeom>
                <a:avLst/>
                <a:gdLst>
                  <a:gd name="connsiteX0" fmla="*/ 2 w 3878508"/>
                  <a:gd name="connsiteY0" fmla="*/ 0 h 762904"/>
                  <a:gd name="connsiteX1" fmla="*/ 3497056 w 3878508"/>
                  <a:gd name="connsiteY1" fmla="*/ 0 h 762904"/>
                  <a:gd name="connsiteX2" fmla="*/ 3878508 w 3878508"/>
                  <a:gd name="connsiteY2" fmla="*/ 381452 h 762904"/>
                  <a:gd name="connsiteX3" fmla="*/ 3878507 w 3878508"/>
                  <a:gd name="connsiteY3" fmla="*/ 381452 h 762904"/>
                  <a:gd name="connsiteX4" fmla="*/ 3497055 w 3878508"/>
                  <a:gd name="connsiteY4" fmla="*/ 762904 h 762904"/>
                  <a:gd name="connsiteX5" fmla="*/ 0 w 3878508"/>
                  <a:gd name="connsiteY5" fmla="*/ 762903 h 762904"/>
                  <a:gd name="connsiteX6" fmla="*/ 51426 w 3878508"/>
                  <a:gd name="connsiteY6" fmla="*/ 720474 h 762904"/>
                  <a:gd name="connsiteX7" fmla="*/ 191853 w 3878508"/>
                  <a:gd name="connsiteY7" fmla="*/ 381451 h 762904"/>
                  <a:gd name="connsiteX8" fmla="*/ 51426 w 3878508"/>
                  <a:gd name="connsiteY8" fmla="*/ 42429 h 762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8508" h="762904">
                    <a:moveTo>
                      <a:pt x="2" y="0"/>
                    </a:moveTo>
                    <a:lnTo>
                      <a:pt x="3497056" y="0"/>
                    </a:lnTo>
                    <a:cubicBezTo>
                      <a:pt x="3707726" y="0"/>
                      <a:pt x="3878508" y="170782"/>
                      <a:pt x="3878508" y="381452"/>
                    </a:cubicBezTo>
                    <a:lnTo>
                      <a:pt x="3878507" y="381452"/>
                    </a:lnTo>
                    <a:cubicBezTo>
                      <a:pt x="3878507" y="592122"/>
                      <a:pt x="3707725" y="762904"/>
                      <a:pt x="3497055" y="762904"/>
                    </a:cubicBezTo>
                    <a:lnTo>
                      <a:pt x="0" y="762903"/>
                    </a:lnTo>
                    <a:lnTo>
                      <a:pt x="51426" y="720474"/>
                    </a:lnTo>
                    <a:cubicBezTo>
                      <a:pt x="138189" y="633710"/>
                      <a:pt x="191853" y="513848"/>
                      <a:pt x="191853" y="381451"/>
                    </a:cubicBezTo>
                    <a:cubicBezTo>
                      <a:pt x="191853" y="249055"/>
                      <a:pt x="138189" y="129192"/>
                      <a:pt x="51426" y="4242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anchor="ctr">
                <a:noAutofit/>
              </a:bodyPr>
              <a:lstStyle/>
              <a:p>
                <a:pPr lvl="0" indent="457200"/>
                <a:r>
                  <a:rPr lang="en-US" altLang="zh-CN" sz="26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How to programming</a:t>
                </a:r>
                <a:endParaRPr lang="en-US" altLang="zh-CN" sz="2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PA_MH_Other_2"/>
              <p:cNvSpPr/>
              <p:nvPr>
                <p:custDataLst>
                  <p:tags r:id="rId7"/>
                </p:custDataLst>
              </p:nvPr>
            </p:nvSpPr>
            <p:spPr>
              <a:xfrm>
                <a:off x="7858" y="3498"/>
                <a:ext cx="1200" cy="1202"/>
              </a:xfrm>
              <a:prstGeom prst="ellipse">
                <a:avLst/>
              </a:prstGeom>
              <a:solidFill>
                <a:srgbClr val="FFFFFF"/>
              </a:solidFill>
              <a:ln w="57150" cap="flat" cmpd="sng" algn="ctr">
                <a:solidFill>
                  <a:schemeClr val="accent2"/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altLang="zh-CN" sz="4000" kern="0" dirty="0">
                    <a:solidFill>
                      <a:schemeClr val="accent2"/>
                    </a:solidFill>
                    <a:cs typeface="+mn-ea"/>
                    <a:sym typeface="+mn-lt"/>
                  </a:rPr>
                  <a:t>3</a:t>
                </a: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7858" y="6868"/>
              <a:ext cx="8104" cy="1202"/>
              <a:chOff x="7858" y="4993"/>
              <a:chExt cx="8104" cy="1202"/>
            </a:xfrm>
          </p:grpSpPr>
          <p:sp>
            <p:nvSpPr>
              <p:cNvPr id="19" name="PA_MH_SubTitle_3"/>
              <p:cNvSpPr/>
              <p:nvPr>
                <p:custDataLst>
                  <p:tags r:id="rId4"/>
                </p:custDataLst>
              </p:nvPr>
            </p:nvSpPr>
            <p:spPr>
              <a:xfrm>
                <a:off x="8910" y="4993"/>
                <a:ext cx="7052" cy="1202"/>
              </a:xfrm>
              <a:custGeom>
                <a:avLst/>
                <a:gdLst>
                  <a:gd name="connsiteX0" fmla="*/ 2 w 3878508"/>
                  <a:gd name="connsiteY0" fmla="*/ 0 h 762904"/>
                  <a:gd name="connsiteX1" fmla="*/ 3497056 w 3878508"/>
                  <a:gd name="connsiteY1" fmla="*/ 0 h 762904"/>
                  <a:gd name="connsiteX2" fmla="*/ 3878508 w 3878508"/>
                  <a:gd name="connsiteY2" fmla="*/ 381452 h 762904"/>
                  <a:gd name="connsiteX3" fmla="*/ 3878507 w 3878508"/>
                  <a:gd name="connsiteY3" fmla="*/ 381452 h 762904"/>
                  <a:gd name="connsiteX4" fmla="*/ 3497055 w 3878508"/>
                  <a:gd name="connsiteY4" fmla="*/ 762904 h 762904"/>
                  <a:gd name="connsiteX5" fmla="*/ 0 w 3878508"/>
                  <a:gd name="connsiteY5" fmla="*/ 762903 h 762904"/>
                  <a:gd name="connsiteX6" fmla="*/ 51426 w 3878508"/>
                  <a:gd name="connsiteY6" fmla="*/ 720474 h 762904"/>
                  <a:gd name="connsiteX7" fmla="*/ 191853 w 3878508"/>
                  <a:gd name="connsiteY7" fmla="*/ 381451 h 762904"/>
                  <a:gd name="connsiteX8" fmla="*/ 51426 w 3878508"/>
                  <a:gd name="connsiteY8" fmla="*/ 42429 h 762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8508" h="762904">
                    <a:moveTo>
                      <a:pt x="2" y="0"/>
                    </a:moveTo>
                    <a:lnTo>
                      <a:pt x="3497056" y="0"/>
                    </a:lnTo>
                    <a:cubicBezTo>
                      <a:pt x="3707726" y="0"/>
                      <a:pt x="3878508" y="170782"/>
                      <a:pt x="3878508" y="381452"/>
                    </a:cubicBezTo>
                    <a:lnTo>
                      <a:pt x="3878507" y="381452"/>
                    </a:lnTo>
                    <a:cubicBezTo>
                      <a:pt x="3878507" y="592122"/>
                      <a:pt x="3707725" y="762904"/>
                      <a:pt x="3497055" y="762904"/>
                    </a:cubicBezTo>
                    <a:lnTo>
                      <a:pt x="0" y="762903"/>
                    </a:lnTo>
                    <a:lnTo>
                      <a:pt x="51426" y="720474"/>
                    </a:lnTo>
                    <a:cubicBezTo>
                      <a:pt x="138189" y="633710"/>
                      <a:pt x="191853" y="513848"/>
                      <a:pt x="191853" y="381451"/>
                    </a:cubicBezTo>
                    <a:cubicBezTo>
                      <a:pt x="191853" y="249055"/>
                      <a:pt x="138189" y="129192"/>
                      <a:pt x="51426" y="4242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anchor="ctr">
                <a:noAutofit/>
              </a:bodyPr>
              <a:lstStyle/>
              <a:p>
                <a:pPr indent="457200"/>
                <a:r>
                  <a:rPr lang="en-US" altLang="zh-CN" sz="2600" dirty="0" smtClean="0">
                    <a:solidFill>
                      <a:schemeClr val="bg1"/>
                    </a:solidFill>
                    <a:cs typeface="+mn-ea"/>
                  </a:rPr>
                  <a:t>Practice</a:t>
                </a:r>
                <a:endParaRPr lang="en-US" sz="2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PA_MH_Other_3"/>
              <p:cNvSpPr/>
              <p:nvPr>
                <p:custDataLst>
                  <p:tags r:id="rId5"/>
                </p:custDataLst>
              </p:nvPr>
            </p:nvSpPr>
            <p:spPr>
              <a:xfrm>
                <a:off x="7858" y="4993"/>
                <a:ext cx="1200" cy="1202"/>
              </a:xfrm>
              <a:prstGeom prst="ellipse">
                <a:avLst/>
              </a:prstGeom>
              <a:solidFill>
                <a:srgbClr val="FFFFFF"/>
              </a:solidFill>
              <a:ln w="57150" cap="flat" cmpd="sng" algn="ctr">
                <a:solidFill>
                  <a:schemeClr val="accent3"/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altLang="zh-CN" sz="4000" kern="0" dirty="0">
                    <a:solidFill>
                      <a:schemeClr val="accent3"/>
                    </a:solidFill>
                    <a:cs typeface="+mn-ea"/>
                    <a:sym typeface="+mn-lt"/>
                  </a:rPr>
                  <a:t>4</a:t>
                </a: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858" y="2383"/>
              <a:ext cx="8104" cy="1202"/>
              <a:chOff x="7858" y="3498"/>
              <a:chExt cx="8104" cy="1202"/>
            </a:xfrm>
          </p:grpSpPr>
          <p:sp>
            <p:nvSpPr>
              <p:cNvPr id="12" name="PA_MH_SubTitle_2"/>
              <p:cNvSpPr/>
              <p:nvPr>
                <p:custDataLst>
                  <p:tags r:id="rId2"/>
                </p:custDataLst>
              </p:nvPr>
            </p:nvSpPr>
            <p:spPr>
              <a:xfrm>
                <a:off x="8910" y="3498"/>
                <a:ext cx="7052" cy="1202"/>
              </a:xfrm>
              <a:custGeom>
                <a:avLst/>
                <a:gdLst>
                  <a:gd name="connsiteX0" fmla="*/ 2 w 3878508"/>
                  <a:gd name="connsiteY0" fmla="*/ 0 h 762904"/>
                  <a:gd name="connsiteX1" fmla="*/ 3497056 w 3878508"/>
                  <a:gd name="connsiteY1" fmla="*/ 0 h 762904"/>
                  <a:gd name="connsiteX2" fmla="*/ 3878508 w 3878508"/>
                  <a:gd name="connsiteY2" fmla="*/ 381452 h 762904"/>
                  <a:gd name="connsiteX3" fmla="*/ 3878507 w 3878508"/>
                  <a:gd name="connsiteY3" fmla="*/ 381452 h 762904"/>
                  <a:gd name="connsiteX4" fmla="*/ 3497055 w 3878508"/>
                  <a:gd name="connsiteY4" fmla="*/ 762904 h 762904"/>
                  <a:gd name="connsiteX5" fmla="*/ 0 w 3878508"/>
                  <a:gd name="connsiteY5" fmla="*/ 762903 h 762904"/>
                  <a:gd name="connsiteX6" fmla="*/ 51426 w 3878508"/>
                  <a:gd name="connsiteY6" fmla="*/ 720474 h 762904"/>
                  <a:gd name="connsiteX7" fmla="*/ 191853 w 3878508"/>
                  <a:gd name="connsiteY7" fmla="*/ 381451 h 762904"/>
                  <a:gd name="connsiteX8" fmla="*/ 51426 w 3878508"/>
                  <a:gd name="connsiteY8" fmla="*/ 42429 h 762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8508" h="762904">
                    <a:moveTo>
                      <a:pt x="2" y="0"/>
                    </a:moveTo>
                    <a:lnTo>
                      <a:pt x="3497056" y="0"/>
                    </a:lnTo>
                    <a:cubicBezTo>
                      <a:pt x="3707726" y="0"/>
                      <a:pt x="3878508" y="170782"/>
                      <a:pt x="3878508" y="381452"/>
                    </a:cubicBezTo>
                    <a:lnTo>
                      <a:pt x="3878507" y="381452"/>
                    </a:lnTo>
                    <a:cubicBezTo>
                      <a:pt x="3878507" y="592122"/>
                      <a:pt x="3707725" y="762904"/>
                      <a:pt x="3497055" y="762904"/>
                    </a:cubicBezTo>
                    <a:lnTo>
                      <a:pt x="0" y="762903"/>
                    </a:lnTo>
                    <a:lnTo>
                      <a:pt x="51426" y="720474"/>
                    </a:lnTo>
                    <a:cubicBezTo>
                      <a:pt x="138189" y="633710"/>
                      <a:pt x="191853" y="513848"/>
                      <a:pt x="191853" y="381451"/>
                    </a:cubicBezTo>
                    <a:cubicBezTo>
                      <a:pt x="191853" y="249055"/>
                      <a:pt x="138189" y="129192"/>
                      <a:pt x="51426" y="4242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anchor="ctr">
                <a:noAutofit/>
              </a:bodyPr>
              <a:lstStyle/>
              <a:p>
                <a:pPr lvl="0" indent="457200"/>
                <a:r>
                  <a:rPr lang="en-US" altLang="zh-CN" sz="2400" dirty="0">
                    <a:solidFill>
                      <a:schemeClr val="bg1"/>
                    </a:solidFill>
                    <a:cs typeface="+mn-ea"/>
                    <a:sym typeface="+mn-ea"/>
                  </a:rPr>
                  <a:t>GPIO Function Description</a:t>
                </a:r>
                <a:endParaRPr lang="en-US" altLang="zh-CN" sz="2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PA_MH_Other_2"/>
              <p:cNvSpPr/>
              <p:nvPr>
                <p:custDataLst>
                  <p:tags r:id="rId3"/>
                </p:custDataLst>
              </p:nvPr>
            </p:nvSpPr>
            <p:spPr>
              <a:xfrm>
                <a:off x="7858" y="3498"/>
                <a:ext cx="1200" cy="1202"/>
              </a:xfrm>
              <a:prstGeom prst="ellipse">
                <a:avLst/>
              </a:prstGeom>
              <a:solidFill>
                <a:srgbClr val="FFFFFF"/>
              </a:solidFill>
              <a:ln w="57150" cap="flat" cmpd="sng" algn="ctr">
                <a:solidFill>
                  <a:schemeClr val="accent2"/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US" altLang="zh-CN" sz="4000" kern="0" dirty="0">
                    <a:solidFill>
                      <a:schemeClr val="accent2"/>
                    </a:solidFill>
                    <a:cs typeface="+mn-ea"/>
                    <a:sym typeface="+mn-lt"/>
                  </a:rPr>
                  <a:t>1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9022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1. GPIO Function Description</a:t>
            </a:r>
            <a:endParaRPr lang="en-US" altLang="zh-CN" sz="3600" dirty="0" smtClean="0">
              <a:solidFill>
                <a:srgbClr val="395474"/>
              </a:solidFill>
              <a:cs typeface="+mn-ea"/>
            </a:endParaRPr>
          </a:p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 </a:t>
            </a:r>
            <a:r>
              <a:rPr lang="en-US" altLang="zh-CN" sz="3600" dirty="0" smtClean="0">
                <a:solidFill>
                  <a:srgbClr val="395474"/>
                </a:solidFill>
                <a:cs typeface="+mn-ea"/>
                <a:sym typeface="+mn-lt"/>
              </a:rPr>
              <a:t>   -- </a:t>
            </a:r>
            <a:r>
              <a:rPr lang="zh-CN" altLang="zh-CN" sz="3600" dirty="0" smtClean="0">
                <a:solidFill>
                  <a:srgbClr val="395474"/>
                </a:solidFill>
                <a:cs typeface="+mn-ea"/>
              </a:rPr>
              <a:t>端口</a:t>
            </a:r>
            <a:r>
              <a:rPr lang="zh-CN" altLang="en-US" sz="3600" dirty="0">
                <a:solidFill>
                  <a:srgbClr val="395474"/>
                </a:solidFill>
                <a:cs typeface="+mn-ea"/>
              </a:rPr>
              <a:t>位设置</a:t>
            </a:r>
            <a:r>
              <a:rPr lang="en-US" altLang="zh-CN" sz="3600" dirty="0">
                <a:solidFill>
                  <a:srgbClr val="395474"/>
                </a:solidFill>
                <a:cs typeface="+mn-ea"/>
              </a:rPr>
              <a:t>/</a:t>
            </a:r>
            <a:r>
              <a:rPr lang="zh-CN" altLang="en-US" sz="3600" dirty="0">
                <a:solidFill>
                  <a:srgbClr val="395474"/>
                </a:solidFill>
                <a:cs typeface="+mn-ea"/>
              </a:rPr>
              <a:t>清除寄存器</a:t>
            </a:r>
            <a:r>
              <a:rPr lang="zh-CN" altLang="zh-CN" sz="3600" dirty="0">
                <a:solidFill>
                  <a:srgbClr val="395474"/>
                </a:solidFill>
                <a:cs typeface="+mn-ea"/>
              </a:rPr>
              <a:t>(GPIOx_</a:t>
            </a:r>
            <a:r>
              <a:rPr lang="en-US" altLang="zh-CN" sz="3600" dirty="0">
                <a:solidFill>
                  <a:srgbClr val="395474"/>
                </a:solidFill>
                <a:cs typeface="+mn-ea"/>
              </a:rPr>
              <a:t>BSRR</a:t>
            </a:r>
            <a:r>
              <a:rPr lang="zh-CN" altLang="zh-CN" sz="3600" dirty="0">
                <a:solidFill>
                  <a:srgbClr val="395474"/>
                </a:solidFill>
                <a:cs typeface="+mn-ea"/>
              </a:rPr>
              <a:t>)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83" y="1822984"/>
            <a:ext cx="9448551" cy="473733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7675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1. GPIO Function Description</a:t>
            </a:r>
            <a:endParaRPr lang="en-US" altLang="zh-CN" sz="3600" dirty="0" smtClean="0">
              <a:solidFill>
                <a:srgbClr val="395474"/>
              </a:solidFill>
              <a:cs typeface="+mn-ea"/>
            </a:endParaRPr>
          </a:p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 </a:t>
            </a:r>
            <a:r>
              <a:rPr lang="en-US" altLang="zh-CN" sz="3600" dirty="0" smtClean="0">
                <a:solidFill>
                  <a:srgbClr val="395474"/>
                </a:solidFill>
                <a:cs typeface="+mn-ea"/>
                <a:sym typeface="+mn-lt"/>
              </a:rPr>
              <a:t>   -- </a:t>
            </a:r>
            <a:r>
              <a:rPr lang="zh-CN" altLang="zh-CN" sz="3600" dirty="0" smtClean="0">
                <a:solidFill>
                  <a:srgbClr val="395474"/>
                </a:solidFill>
                <a:cs typeface="+mn-ea"/>
              </a:rPr>
              <a:t>端口</a:t>
            </a:r>
            <a:r>
              <a:rPr lang="zh-CN" altLang="en-US" sz="3600" dirty="0">
                <a:solidFill>
                  <a:srgbClr val="395474"/>
                </a:solidFill>
                <a:cs typeface="+mn-ea"/>
              </a:rPr>
              <a:t>位清除</a:t>
            </a:r>
            <a:r>
              <a:rPr lang="zh-CN" altLang="zh-CN" sz="3600" dirty="0">
                <a:solidFill>
                  <a:srgbClr val="395474"/>
                </a:solidFill>
                <a:cs typeface="+mn-ea"/>
              </a:rPr>
              <a:t>寄存器(GPIOx_</a:t>
            </a:r>
            <a:r>
              <a:rPr lang="en-US" altLang="zh-CN" sz="3600" dirty="0">
                <a:solidFill>
                  <a:srgbClr val="395474"/>
                </a:solidFill>
                <a:cs typeface="+mn-ea"/>
              </a:rPr>
              <a:t>BRR</a:t>
            </a:r>
            <a:r>
              <a:rPr lang="zh-CN" altLang="zh-CN" sz="3600" dirty="0">
                <a:solidFill>
                  <a:srgbClr val="395474"/>
                </a:solidFill>
                <a:cs typeface="+mn-ea"/>
              </a:rPr>
              <a:t>)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02" y="2114350"/>
            <a:ext cx="10034404" cy="406686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126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1. GPIO Function Description</a:t>
            </a:r>
            <a:endParaRPr lang="en-US" altLang="zh-CN" sz="3600" dirty="0" smtClean="0">
              <a:solidFill>
                <a:srgbClr val="395474"/>
              </a:solidFill>
              <a:cs typeface="+mn-ea"/>
            </a:endParaRPr>
          </a:p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 </a:t>
            </a:r>
            <a:r>
              <a:rPr lang="en-US" altLang="zh-CN" sz="3600" dirty="0" smtClean="0">
                <a:solidFill>
                  <a:srgbClr val="395474"/>
                </a:solidFill>
                <a:cs typeface="+mn-ea"/>
                <a:sym typeface="+mn-lt"/>
              </a:rPr>
              <a:t>   -- </a:t>
            </a:r>
            <a:r>
              <a:rPr lang="zh-CN" altLang="en-US" sz="3600" dirty="0" smtClean="0">
                <a:solidFill>
                  <a:srgbClr val="395474"/>
                </a:solidFill>
                <a:cs typeface="+mn-ea"/>
              </a:rPr>
              <a:t>端口</a:t>
            </a:r>
            <a:r>
              <a:rPr lang="zh-CN" altLang="en-US" sz="3600" dirty="0">
                <a:solidFill>
                  <a:srgbClr val="395474"/>
                </a:solidFill>
                <a:cs typeface="+mn-ea"/>
              </a:rPr>
              <a:t>复用功能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5" name="文本框 23"/>
          <p:cNvSpPr txBox="1"/>
          <p:nvPr>
            <p:custDataLst>
              <p:tags r:id="rId2"/>
            </p:custDataLst>
          </p:nvPr>
        </p:nvSpPr>
        <p:spPr>
          <a:xfrm>
            <a:off x="923290" y="1517500"/>
            <a:ext cx="10578899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395474"/>
                </a:solidFill>
                <a:cs typeface="+mn-ea"/>
              </a:rPr>
              <a:t>STM32</a:t>
            </a:r>
            <a:r>
              <a:rPr lang="zh-CN" altLang="en-US" sz="3200" dirty="0">
                <a:solidFill>
                  <a:srgbClr val="395474"/>
                </a:solidFill>
                <a:cs typeface="+mn-ea"/>
              </a:rPr>
              <a:t>的大部分端口都具有复用</a:t>
            </a:r>
            <a:r>
              <a:rPr lang="zh-CN" altLang="en-US" sz="3200" dirty="0" smtClean="0">
                <a:solidFill>
                  <a:srgbClr val="395474"/>
                </a:solidFill>
                <a:cs typeface="+mn-ea"/>
              </a:rPr>
              <a:t>功能</a:t>
            </a:r>
            <a:endParaRPr lang="en-US" altLang="zh-CN" sz="3200" dirty="0">
              <a:solidFill>
                <a:srgbClr val="395474"/>
              </a:solidFill>
              <a:cs typeface="+mn-ea"/>
            </a:endParaRP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395474"/>
                </a:solidFill>
                <a:cs typeface="+mn-ea"/>
              </a:rPr>
              <a:t>复用</a:t>
            </a:r>
            <a:r>
              <a:rPr lang="en-US" altLang="zh-CN" sz="3200" dirty="0" smtClean="0">
                <a:solidFill>
                  <a:srgbClr val="395474"/>
                </a:solidFill>
                <a:cs typeface="+mn-ea"/>
              </a:rPr>
              <a:t>, </a:t>
            </a:r>
            <a:r>
              <a:rPr lang="zh-CN" altLang="en-US" sz="3200" dirty="0" smtClean="0">
                <a:solidFill>
                  <a:srgbClr val="395474"/>
                </a:solidFill>
                <a:cs typeface="+mn-ea"/>
              </a:rPr>
              <a:t>就是</a:t>
            </a:r>
            <a:r>
              <a:rPr lang="zh-CN" altLang="en-US" sz="3200" dirty="0">
                <a:solidFill>
                  <a:srgbClr val="395474"/>
                </a:solidFill>
                <a:cs typeface="+mn-ea"/>
              </a:rPr>
              <a:t>一些端口不仅仅可以做为通用</a:t>
            </a:r>
            <a:r>
              <a:rPr lang="en-US" altLang="zh-CN" sz="3200" dirty="0">
                <a:solidFill>
                  <a:srgbClr val="395474"/>
                </a:solidFill>
                <a:cs typeface="+mn-ea"/>
              </a:rPr>
              <a:t>IO</a:t>
            </a:r>
            <a:r>
              <a:rPr lang="zh-CN" altLang="en-US" sz="3200" dirty="0" smtClean="0">
                <a:solidFill>
                  <a:srgbClr val="395474"/>
                </a:solidFill>
                <a:cs typeface="+mn-ea"/>
              </a:rPr>
              <a:t>口</a:t>
            </a:r>
            <a:r>
              <a:rPr lang="en-US" altLang="zh-CN" sz="3200" dirty="0" smtClean="0">
                <a:solidFill>
                  <a:srgbClr val="395474"/>
                </a:solidFill>
                <a:cs typeface="+mn-ea"/>
              </a:rPr>
              <a:t>, </a:t>
            </a:r>
            <a:r>
              <a:rPr lang="zh-CN" altLang="en-US" sz="3200" dirty="0" smtClean="0">
                <a:solidFill>
                  <a:srgbClr val="395474"/>
                </a:solidFill>
                <a:cs typeface="+mn-ea"/>
              </a:rPr>
              <a:t>还</a:t>
            </a:r>
            <a:r>
              <a:rPr lang="zh-CN" altLang="en-US" sz="3200" dirty="0">
                <a:solidFill>
                  <a:srgbClr val="395474"/>
                </a:solidFill>
                <a:cs typeface="+mn-ea"/>
              </a:rPr>
              <a:t>可以复用为</a:t>
            </a:r>
            <a:r>
              <a:rPr lang="zh-CN" altLang="en-US" sz="3200" dirty="0" smtClean="0">
                <a:solidFill>
                  <a:srgbClr val="395474"/>
                </a:solidFill>
                <a:cs typeface="+mn-ea"/>
              </a:rPr>
              <a:t>一些</a:t>
            </a:r>
            <a:r>
              <a:rPr lang="zh-CN" altLang="en-US" sz="3200" dirty="0">
                <a:solidFill>
                  <a:srgbClr val="395474"/>
                </a:solidFill>
                <a:cs typeface="+mn-ea"/>
              </a:rPr>
              <a:t>外设</a:t>
            </a:r>
            <a:r>
              <a:rPr lang="zh-CN" altLang="en-US" sz="3200" dirty="0" smtClean="0">
                <a:solidFill>
                  <a:srgbClr val="395474"/>
                </a:solidFill>
                <a:cs typeface="+mn-ea"/>
              </a:rPr>
              <a:t>引脚</a:t>
            </a:r>
            <a:r>
              <a:rPr lang="en-US" altLang="zh-CN" sz="3200" dirty="0" smtClean="0">
                <a:solidFill>
                  <a:srgbClr val="395474"/>
                </a:solidFill>
                <a:cs typeface="+mn-ea"/>
              </a:rPr>
              <a:t>, </a:t>
            </a:r>
            <a:r>
              <a:rPr lang="zh-CN" altLang="en-US" sz="3200" dirty="0" smtClean="0">
                <a:solidFill>
                  <a:srgbClr val="395474"/>
                </a:solidFill>
                <a:cs typeface="+mn-ea"/>
              </a:rPr>
              <a:t>比如</a:t>
            </a:r>
            <a:r>
              <a:rPr lang="en-US" altLang="zh-CN" sz="3200" dirty="0">
                <a:solidFill>
                  <a:srgbClr val="395474"/>
                </a:solidFill>
                <a:cs typeface="+mn-ea"/>
              </a:rPr>
              <a:t>PA9,PA10</a:t>
            </a:r>
            <a:r>
              <a:rPr lang="zh-CN" altLang="en-US" sz="3200" dirty="0">
                <a:solidFill>
                  <a:srgbClr val="395474"/>
                </a:solidFill>
                <a:cs typeface="+mn-ea"/>
              </a:rPr>
              <a:t>可以复用为</a:t>
            </a:r>
            <a:r>
              <a:rPr lang="en-US" altLang="zh-CN" sz="3200" dirty="0">
                <a:solidFill>
                  <a:srgbClr val="395474"/>
                </a:solidFill>
                <a:cs typeface="+mn-ea"/>
              </a:rPr>
              <a:t>STM32</a:t>
            </a:r>
            <a:r>
              <a:rPr lang="zh-CN" altLang="en-US" sz="3200" dirty="0">
                <a:solidFill>
                  <a:srgbClr val="395474"/>
                </a:solidFill>
                <a:cs typeface="+mn-ea"/>
              </a:rPr>
              <a:t>的串口</a:t>
            </a:r>
            <a:r>
              <a:rPr lang="en-US" altLang="zh-CN" sz="3200" dirty="0">
                <a:solidFill>
                  <a:srgbClr val="395474"/>
                </a:solidFill>
                <a:cs typeface="+mn-ea"/>
              </a:rPr>
              <a:t>1</a:t>
            </a:r>
            <a:r>
              <a:rPr lang="zh-CN" altLang="en-US" sz="3200" dirty="0" smtClean="0">
                <a:solidFill>
                  <a:srgbClr val="395474"/>
                </a:solidFill>
                <a:cs typeface="+mn-ea"/>
              </a:rPr>
              <a:t>引脚</a:t>
            </a:r>
            <a:endParaRPr lang="en-US" altLang="zh-CN" sz="3200" dirty="0">
              <a:solidFill>
                <a:srgbClr val="395474"/>
              </a:solidFill>
              <a:cs typeface="+mn-ea"/>
            </a:endParaRP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395474"/>
                </a:solidFill>
                <a:cs typeface="+mn-ea"/>
              </a:rPr>
              <a:t>作用</a:t>
            </a:r>
            <a:r>
              <a:rPr lang="zh-CN" altLang="en-US" sz="3200" dirty="0">
                <a:solidFill>
                  <a:srgbClr val="395474"/>
                </a:solidFill>
                <a:cs typeface="+mn-ea"/>
              </a:rPr>
              <a:t>：最大限度的利用端口资源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3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932" y="4235842"/>
            <a:ext cx="8428258" cy="2320316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126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1. GPIO Function Description</a:t>
            </a:r>
            <a:endParaRPr lang="en-US" altLang="zh-CN" sz="3600" dirty="0" smtClean="0">
              <a:solidFill>
                <a:srgbClr val="395474"/>
              </a:solidFill>
              <a:cs typeface="+mn-ea"/>
            </a:endParaRPr>
          </a:p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 </a:t>
            </a:r>
            <a:r>
              <a:rPr lang="en-US" altLang="zh-CN" sz="3600" dirty="0" smtClean="0">
                <a:solidFill>
                  <a:srgbClr val="395474"/>
                </a:solidFill>
                <a:cs typeface="+mn-ea"/>
                <a:sym typeface="+mn-lt"/>
              </a:rPr>
              <a:t>   -- </a:t>
            </a:r>
            <a:r>
              <a:rPr lang="zh-CN" altLang="en-US" sz="3600" dirty="0" smtClean="0">
                <a:solidFill>
                  <a:srgbClr val="395474"/>
                </a:solidFill>
                <a:cs typeface="+mn-ea"/>
              </a:rPr>
              <a:t>端口</a:t>
            </a:r>
            <a:r>
              <a:rPr lang="zh-CN" altLang="en-US" sz="3600" dirty="0">
                <a:solidFill>
                  <a:srgbClr val="395474"/>
                </a:solidFill>
                <a:cs typeface="+mn-ea"/>
              </a:rPr>
              <a:t>重映射功能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5" name="文本框 23"/>
          <p:cNvSpPr txBox="1"/>
          <p:nvPr>
            <p:custDataLst>
              <p:tags r:id="rId2"/>
            </p:custDataLst>
          </p:nvPr>
        </p:nvSpPr>
        <p:spPr>
          <a:xfrm>
            <a:off x="923290" y="1517500"/>
            <a:ext cx="10578899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395474"/>
                </a:solidFill>
                <a:cs typeface="+mn-ea"/>
              </a:rPr>
              <a:t>就是</a:t>
            </a:r>
            <a:r>
              <a:rPr lang="zh-CN" altLang="en-US" sz="3200" dirty="0">
                <a:solidFill>
                  <a:srgbClr val="395474"/>
                </a:solidFill>
                <a:cs typeface="+mn-ea"/>
              </a:rPr>
              <a:t>可以把某些功能引脚映射到其他</a:t>
            </a:r>
            <a:r>
              <a:rPr lang="zh-CN" altLang="en-US" sz="3200" dirty="0" smtClean="0">
                <a:solidFill>
                  <a:srgbClr val="395474"/>
                </a:solidFill>
                <a:cs typeface="+mn-ea"/>
              </a:rPr>
              <a:t>引脚</a:t>
            </a:r>
            <a:endParaRPr lang="en-US" altLang="zh-CN" sz="3200" dirty="0">
              <a:solidFill>
                <a:srgbClr val="395474"/>
              </a:solidFill>
              <a:cs typeface="+mn-ea"/>
            </a:endParaRP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395474"/>
                </a:solidFill>
                <a:cs typeface="+mn-ea"/>
              </a:rPr>
              <a:t>比如</a:t>
            </a:r>
            <a:r>
              <a:rPr lang="zh-CN" altLang="en-US" sz="3200" dirty="0">
                <a:solidFill>
                  <a:srgbClr val="395474"/>
                </a:solidFill>
                <a:cs typeface="+mn-ea"/>
              </a:rPr>
              <a:t>串口</a:t>
            </a:r>
            <a:r>
              <a:rPr lang="en-US" altLang="zh-CN" sz="3200" dirty="0">
                <a:solidFill>
                  <a:srgbClr val="395474"/>
                </a:solidFill>
                <a:cs typeface="+mn-ea"/>
              </a:rPr>
              <a:t>1</a:t>
            </a:r>
            <a:r>
              <a:rPr lang="zh-CN" altLang="en-US" sz="3200" dirty="0">
                <a:solidFill>
                  <a:srgbClr val="395474"/>
                </a:solidFill>
                <a:cs typeface="+mn-ea"/>
              </a:rPr>
              <a:t>默认引脚是</a:t>
            </a:r>
            <a:r>
              <a:rPr lang="en-US" altLang="zh-CN" sz="3200" dirty="0" smtClean="0">
                <a:solidFill>
                  <a:srgbClr val="395474"/>
                </a:solidFill>
                <a:cs typeface="+mn-ea"/>
              </a:rPr>
              <a:t>PA9,PA10, </a:t>
            </a:r>
            <a:r>
              <a:rPr lang="zh-CN" altLang="en-US" sz="3200" dirty="0" smtClean="0">
                <a:solidFill>
                  <a:srgbClr val="395474"/>
                </a:solidFill>
                <a:cs typeface="+mn-ea"/>
              </a:rPr>
              <a:t>可以</a:t>
            </a:r>
            <a:r>
              <a:rPr lang="zh-CN" altLang="en-US" sz="3200" dirty="0">
                <a:solidFill>
                  <a:srgbClr val="395474"/>
                </a:solidFill>
                <a:cs typeface="+mn-ea"/>
              </a:rPr>
              <a:t>通过配置重映射</a:t>
            </a:r>
            <a:r>
              <a:rPr lang="zh-CN" altLang="en-US" sz="3200" dirty="0" smtClean="0">
                <a:solidFill>
                  <a:srgbClr val="395474"/>
                </a:solidFill>
                <a:cs typeface="+mn-ea"/>
              </a:rPr>
              <a:t>映射</a:t>
            </a:r>
            <a:r>
              <a:rPr lang="zh-CN" altLang="en-US" sz="3200" dirty="0">
                <a:solidFill>
                  <a:srgbClr val="395474"/>
                </a:solidFill>
                <a:cs typeface="+mn-ea"/>
              </a:rPr>
              <a:t>到</a:t>
            </a:r>
            <a:r>
              <a:rPr lang="en-US" altLang="zh-CN" sz="3200" dirty="0">
                <a:solidFill>
                  <a:srgbClr val="395474"/>
                </a:solidFill>
                <a:cs typeface="+mn-ea"/>
              </a:rPr>
              <a:t>PB6,PB7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395474"/>
                </a:solidFill>
                <a:cs typeface="+mn-ea"/>
              </a:rPr>
              <a:t>作用</a:t>
            </a:r>
            <a:r>
              <a:rPr lang="zh-CN" altLang="en-US" sz="3200" dirty="0">
                <a:solidFill>
                  <a:srgbClr val="395474"/>
                </a:solidFill>
                <a:cs typeface="+mn-ea"/>
              </a:rPr>
              <a:t>：方便</a:t>
            </a:r>
            <a:r>
              <a:rPr lang="zh-CN" altLang="en-US" sz="3200" dirty="0" smtClean="0">
                <a:solidFill>
                  <a:srgbClr val="395474"/>
                </a:solidFill>
                <a:cs typeface="+mn-ea"/>
              </a:rPr>
              <a:t>布线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395474"/>
                </a:solidFill>
                <a:cs typeface="+mn-ea"/>
                <a:sym typeface="+mn-ea"/>
              </a:rPr>
              <a:t>所有</a:t>
            </a:r>
            <a:r>
              <a:rPr lang="en-US" altLang="zh-CN" sz="3200" dirty="0">
                <a:solidFill>
                  <a:srgbClr val="395474"/>
                </a:solidFill>
                <a:cs typeface="+mn-ea"/>
                <a:sym typeface="+mn-ea"/>
              </a:rPr>
              <a:t>IO</a:t>
            </a:r>
            <a:r>
              <a:rPr lang="zh-CN" altLang="en-US" sz="3200" dirty="0">
                <a:solidFill>
                  <a:srgbClr val="395474"/>
                </a:solidFill>
                <a:cs typeface="+mn-ea"/>
                <a:sym typeface="+mn-ea"/>
              </a:rPr>
              <a:t>口都可以作为中断</a:t>
            </a:r>
            <a:r>
              <a:rPr lang="zh-CN" altLang="en-US" sz="3200" dirty="0" smtClean="0">
                <a:solidFill>
                  <a:srgbClr val="395474"/>
                </a:solidFill>
                <a:cs typeface="+mn-ea"/>
                <a:sym typeface="+mn-ea"/>
              </a:rPr>
              <a:t>输入</a:t>
            </a:r>
            <a:endParaRPr lang="zh-CN" altLang="en-US" sz="32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81" y="4070868"/>
            <a:ext cx="9456540" cy="262106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_椭圆 2"/>
          <p:cNvSpPr/>
          <p:nvPr>
            <p:custDataLst>
              <p:tags r:id="rId1"/>
            </p:custDataLst>
          </p:nvPr>
        </p:nvSpPr>
        <p:spPr>
          <a:xfrm>
            <a:off x="5612246" y="2100236"/>
            <a:ext cx="967512" cy="9675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170" dirty="0" smtClean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417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131129" y="3312307"/>
            <a:ext cx="5929746" cy="919675"/>
            <a:chOff x="3084945" y="3312307"/>
            <a:chExt cx="5929746" cy="919675"/>
          </a:xfrm>
        </p:grpSpPr>
        <p:sp>
          <p:nvSpPr>
            <p:cNvPr id="25" name="PA_圆角矩形 1"/>
            <p:cNvSpPr/>
            <p:nvPr>
              <p:custDataLst>
                <p:tags r:id="rId2"/>
              </p:custDataLst>
            </p:nvPr>
          </p:nvSpPr>
          <p:spPr>
            <a:xfrm>
              <a:off x="3084945" y="3312307"/>
              <a:ext cx="5929746" cy="91967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949" tIns="34474" rIns="68949" bIns="34474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PA_MH_Entry_1"/>
            <p:cNvSpPr/>
            <p:nvPr>
              <p:custDataLst>
                <p:tags r:id="rId3"/>
              </p:custDataLst>
            </p:nvPr>
          </p:nvSpPr>
          <p:spPr>
            <a:xfrm>
              <a:off x="3084945" y="3525925"/>
              <a:ext cx="5929746" cy="492443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lvl="0" algn="ctr"/>
              <a:r>
                <a:rPr lang="en-US" altLang="zh-CN" sz="3200" dirty="0">
                  <a:solidFill>
                    <a:schemeClr val="bg1"/>
                  </a:solidFill>
                  <a:cs typeface="+mn-ea"/>
                </a:rPr>
                <a:t>How to create a new project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482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2. How to create a new project</a:t>
            </a:r>
            <a:r>
              <a:rPr lang="zh-CN" altLang="en-US" sz="3600" dirty="0" smtClean="0">
                <a:solidFill>
                  <a:srgbClr val="395474"/>
                </a:solidFill>
                <a:cs typeface="+mn-ea"/>
                <a:sym typeface="+mn-lt"/>
              </a:rPr>
              <a:t> 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17" name="文本框 23"/>
          <p:cNvSpPr txBox="1"/>
          <p:nvPr>
            <p:custDataLst>
              <p:tags r:id="rId2"/>
            </p:custDataLst>
          </p:nvPr>
        </p:nvSpPr>
        <p:spPr>
          <a:xfrm>
            <a:off x="923290" y="1257618"/>
            <a:ext cx="5860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395474"/>
                </a:solidFill>
                <a:cs typeface="+mn-ea"/>
                <a:sym typeface="+mn-lt"/>
              </a:rPr>
              <a:t>Create a new STM32 project</a:t>
            </a:r>
            <a:endParaRPr lang="zh-CN" altLang="en-US" sz="32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87054" y="1842393"/>
            <a:ext cx="8776506" cy="4900285"/>
            <a:chOff x="1487054" y="1842393"/>
            <a:chExt cx="8776506" cy="4900285"/>
          </a:xfrm>
        </p:grpSpPr>
        <p:pic>
          <p:nvPicPr>
            <p:cNvPr id="18" name="图片 17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551709" y="1842393"/>
              <a:ext cx="8711851" cy="4900285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1487054" y="1952774"/>
              <a:ext cx="886692" cy="356772"/>
            </a:xfrm>
            <a:prstGeom prst="rect">
              <a:avLst/>
            </a:prstGeom>
            <a:noFill/>
            <a:ln w="38100">
              <a:solidFill>
                <a:srgbClr val="D752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3722355" y="2325568"/>
              <a:ext cx="3168074" cy="203200"/>
            </a:xfrm>
            <a:prstGeom prst="rect">
              <a:avLst/>
            </a:prstGeom>
            <a:noFill/>
            <a:ln w="38100">
              <a:solidFill>
                <a:srgbClr val="D752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482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2. How to create a new project</a:t>
            </a:r>
            <a:r>
              <a:rPr lang="zh-CN" altLang="en-US" sz="3600" dirty="0" smtClean="0">
                <a:solidFill>
                  <a:srgbClr val="395474"/>
                </a:solidFill>
                <a:cs typeface="+mn-ea"/>
                <a:sym typeface="+mn-lt"/>
              </a:rPr>
              <a:t> 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17" name="文本框 23"/>
          <p:cNvSpPr txBox="1"/>
          <p:nvPr>
            <p:custDataLst>
              <p:tags r:id="rId2"/>
            </p:custDataLst>
          </p:nvPr>
        </p:nvSpPr>
        <p:spPr>
          <a:xfrm>
            <a:off x="923290" y="1257935"/>
            <a:ext cx="7790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395474"/>
                </a:solidFill>
                <a:cs typeface="+mn-ea"/>
                <a:sym typeface="+mn-lt"/>
              </a:rPr>
              <a:t>Target selection -- </a:t>
            </a:r>
            <a:r>
              <a:rPr lang="en-US" altLang="zh-CN" sz="3200" dirty="0" smtClean="0">
                <a:solidFill>
                  <a:srgbClr val="395474"/>
                </a:solidFill>
                <a:cs typeface="+mn-ea"/>
                <a:sym typeface="+mn-ea"/>
              </a:rPr>
              <a:t>STM32F103RCTx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12270" y="1918776"/>
            <a:ext cx="11207416" cy="4572062"/>
            <a:chOff x="847023" y="2063155"/>
            <a:chExt cx="11207416" cy="457206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7023" y="2063155"/>
              <a:ext cx="11207416" cy="4572062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4585270" y="5863326"/>
              <a:ext cx="3907074" cy="583655"/>
            </a:xfrm>
            <a:prstGeom prst="rect">
              <a:avLst/>
            </a:prstGeom>
            <a:noFill/>
            <a:ln w="38100">
              <a:solidFill>
                <a:srgbClr val="D752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110437" y="5005048"/>
              <a:ext cx="2502144" cy="498598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445456"/>
              </a:solidFill>
            </a:ln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STM32F103RCTx</a:t>
              </a:r>
              <a:endPara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384870" y="3749964"/>
              <a:ext cx="2457457" cy="403504"/>
            </a:xfrm>
            <a:prstGeom prst="rect">
              <a:avLst/>
            </a:prstGeom>
            <a:noFill/>
            <a:ln w="38100">
              <a:solidFill>
                <a:srgbClr val="D752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482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2. How to create a new project</a:t>
            </a:r>
            <a:r>
              <a:rPr lang="zh-CN" altLang="en-US" sz="3600" dirty="0" smtClean="0">
                <a:solidFill>
                  <a:srgbClr val="395474"/>
                </a:solidFill>
                <a:cs typeface="+mn-ea"/>
                <a:sym typeface="+mn-lt"/>
              </a:rPr>
              <a:t> 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17" name="文本框 23"/>
          <p:cNvSpPr txBox="1"/>
          <p:nvPr>
            <p:custDataLst>
              <p:tags r:id="rId2"/>
            </p:custDataLst>
          </p:nvPr>
        </p:nvSpPr>
        <p:spPr>
          <a:xfrm>
            <a:off x="923290" y="1257618"/>
            <a:ext cx="418772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395474"/>
                </a:solidFill>
                <a:cs typeface="+mn-ea"/>
                <a:sym typeface="+mn-lt"/>
              </a:rPr>
              <a:t>Enter the project name  – only ASCII characters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395474"/>
                </a:solidFill>
                <a:cs typeface="+mn-ea"/>
                <a:sym typeface="+mn-lt"/>
              </a:rPr>
              <a:t>Keep other options as default</a:t>
            </a:r>
            <a:endParaRPr lang="zh-CN" altLang="en-US" sz="32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956" y="1257618"/>
            <a:ext cx="5611588" cy="5409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482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2. How to create a new project</a:t>
            </a:r>
            <a:r>
              <a:rPr lang="zh-CN" altLang="en-US" sz="3600" dirty="0" smtClean="0">
                <a:solidFill>
                  <a:srgbClr val="395474"/>
                </a:solidFill>
                <a:cs typeface="+mn-ea"/>
                <a:sym typeface="+mn-lt"/>
              </a:rPr>
              <a:t> 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17" name="文本框 23"/>
          <p:cNvSpPr txBox="1"/>
          <p:nvPr>
            <p:custDataLst>
              <p:tags r:id="rId2"/>
            </p:custDataLst>
          </p:nvPr>
        </p:nvSpPr>
        <p:spPr>
          <a:xfrm>
            <a:off x="923290" y="1257618"/>
            <a:ext cx="4187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395474"/>
                </a:solidFill>
                <a:cs typeface="+mn-ea"/>
                <a:sym typeface="+mn-lt"/>
              </a:rPr>
              <a:t>Check the project information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395474"/>
                </a:solidFill>
                <a:cs typeface="+mn-ea"/>
                <a:sym typeface="+mn-lt"/>
              </a:rPr>
              <a:t>Click </a:t>
            </a:r>
            <a:r>
              <a:rPr lang="en-US" altLang="zh-CN" sz="3200" b="1" i="1" dirty="0" smtClean="0">
                <a:solidFill>
                  <a:srgbClr val="395474"/>
                </a:solidFill>
                <a:cs typeface="+mn-ea"/>
                <a:sym typeface="+mn-lt"/>
              </a:rPr>
              <a:t>Finish</a:t>
            </a:r>
            <a:endParaRPr lang="zh-CN" altLang="en-US" sz="3200" b="1" i="1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23" y="1257618"/>
            <a:ext cx="5727033" cy="55203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3085926" y="2127332"/>
            <a:ext cx="5274310" cy="2900680"/>
          </a:xfrm>
          <a:prstGeom prst="rect">
            <a:avLst/>
          </a:prstGeom>
        </p:spPr>
      </p:pic>
      <p:sp>
        <p:nvSpPr>
          <p:cNvPr id="2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482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2. How to create a new project</a:t>
            </a:r>
            <a:r>
              <a:rPr lang="zh-CN" altLang="en-US" sz="3600" dirty="0" smtClean="0">
                <a:solidFill>
                  <a:srgbClr val="395474"/>
                </a:solidFill>
                <a:cs typeface="+mn-ea"/>
                <a:sym typeface="+mn-lt"/>
              </a:rPr>
              <a:t> 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17" name="文本框 23"/>
          <p:cNvSpPr txBox="1"/>
          <p:nvPr>
            <p:custDataLst>
              <p:tags r:id="rId2"/>
            </p:custDataLst>
          </p:nvPr>
        </p:nvSpPr>
        <p:spPr>
          <a:xfrm>
            <a:off x="923290" y="1257935"/>
            <a:ext cx="7437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395474"/>
                </a:solidFill>
                <a:cs typeface="+mn-ea"/>
                <a:sym typeface="+mn-lt"/>
              </a:rPr>
              <a:t>Download software packages</a:t>
            </a:r>
            <a:endParaRPr lang="zh-CN" altLang="en-US" sz="3200" b="1" i="1" dirty="0">
              <a:solidFill>
                <a:srgbClr val="39547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_椭圆 2"/>
          <p:cNvSpPr/>
          <p:nvPr>
            <p:custDataLst>
              <p:tags r:id="rId1"/>
            </p:custDataLst>
          </p:nvPr>
        </p:nvSpPr>
        <p:spPr>
          <a:xfrm>
            <a:off x="5612246" y="2100236"/>
            <a:ext cx="967512" cy="9675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170" dirty="0" smtClean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417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131129" y="3312307"/>
            <a:ext cx="5929746" cy="919675"/>
            <a:chOff x="3084945" y="3312307"/>
            <a:chExt cx="5929746" cy="919675"/>
          </a:xfrm>
        </p:grpSpPr>
        <p:sp>
          <p:nvSpPr>
            <p:cNvPr id="7" name="PA_圆角矩形 1"/>
            <p:cNvSpPr/>
            <p:nvPr>
              <p:custDataLst>
                <p:tags r:id="rId2"/>
              </p:custDataLst>
            </p:nvPr>
          </p:nvSpPr>
          <p:spPr>
            <a:xfrm>
              <a:off x="3084945" y="3312307"/>
              <a:ext cx="5929746" cy="91967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949" tIns="34474" rIns="68949" bIns="34474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_MH_Entry_1"/>
            <p:cNvSpPr/>
            <p:nvPr>
              <p:custDataLst>
                <p:tags r:id="rId3"/>
              </p:custDataLst>
            </p:nvPr>
          </p:nvSpPr>
          <p:spPr>
            <a:xfrm>
              <a:off x="3084945" y="3525925"/>
              <a:ext cx="5929746" cy="492443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cs typeface="+mn-ea"/>
                </a:rPr>
                <a:t>GPIO Function Description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482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2. How to create a new project</a:t>
            </a:r>
            <a:r>
              <a:rPr lang="zh-CN" altLang="en-US" sz="3600" dirty="0" smtClean="0">
                <a:solidFill>
                  <a:srgbClr val="395474"/>
                </a:solidFill>
                <a:cs typeface="+mn-ea"/>
                <a:sym typeface="+mn-lt"/>
              </a:rPr>
              <a:t> 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17" name="文本框 23"/>
          <p:cNvSpPr txBox="1"/>
          <p:nvPr>
            <p:custDataLst>
              <p:tags r:id="rId2"/>
            </p:custDataLst>
          </p:nvPr>
        </p:nvSpPr>
        <p:spPr>
          <a:xfrm>
            <a:off x="923290" y="1257618"/>
            <a:ext cx="6250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395474"/>
                </a:solidFill>
                <a:cs typeface="+mn-ea"/>
              </a:rPr>
              <a:t>RCC and Clock </a:t>
            </a:r>
            <a:r>
              <a:rPr lang="en-US" altLang="zh-CN" sz="3200" dirty="0" smtClean="0">
                <a:solidFill>
                  <a:srgbClr val="395474"/>
                </a:solidFill>
                <a:cs typeface="+mn-ea"/>
              </a:rPr>
              <a:t>Configuration</a:t>
            </a:r>
            <a:endParaRPr lang="zh-CN" altLang="en-US" sz="32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12" name="文本框 23"/>
          <p:cNvSpPr txBox="1"/>
          <p:nvPr>
            <p:custDataLst>
              <p:tags r:id="rId3"/>
            </p:custDataLst>
          </p:nvPr>
        </p:nvSpPr>
        <p:spPr>
          <a:xfrm>
            <a:off x="941055" y="1842393"/>
            <a:ext cx="4674653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300" dirty="0">
                <a:solidFill>
                  <a:srgbClr val="395474"/>
                </a:solidFill>
              </a:rPr>
              <a:t>There are four kinds of clock sources in STM32: HSE clock, HSI clock, LSE clock </a:t>
            </a:r>
            <a:r>
              <a:rPr lang="en-US" altLang="zh-CN" sz="2300" dirty="0" smtClean="0">
                <a:solidFill>
                  <a:srgbClr val="395474"/>
                </a:solidFill>
              </a:rPr>
              <a:t>and LSI clock (</a:t>
            </a:r>
            <a:r>
              <a:rPr lang="en-US" altLang="zh-CN" sz="2300" dirty="0">
                <a:solidFill>
                  <a:srgbClr val="395474"/>
                </a:solidFill>
              </a:rPr>
              <a:t>HS for high speed, LS for low speed, E for external and I for internal</a:t>
            </a:r>
            <a:r>
              <a:rPr lang="en-US" altLang="zh-CN" sz="2300" dirty="0" smtClean="0">
                <a:solidFill>
                  <a:srgbClr val="395474"/>
                </a:solidFill>
              </a:rPr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300" dirty="0" smtClean="0">
                <a:solidFill>
                  <a:srgbClr val="395474"/>
                </a:solidFill>
              </a:rPr>
              <a:t>Only HSE and HIS clock </a:t>
            </a:r>
            <a:r>
              <a:rPr lang="en-US" altLang="zh-CN" sz="2300" dirty="0">
                <a:solidFill>
                  <a:srgbClr val="395474"/>
                </a:solidFill>
              </a:rPr>
              <a:t>can used to driven the </a:t>
            </a:r>
            <a:r>
              <a:rPr lang="en-US" altLang="zh-CN" sz="2300" dirty="0" smtClean="0">
                <a:solidFill>
                  <a:srgbClr val="395474"/>
                </a:solidFill>
              </a:rPr>
              <a:t>SYSCLK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300" dirty="0" smtClean="0">
                <a:solidFill>
                  <a:srgbClr val="395474"/>
                </a:solidFill>
              </a:rPr>
              <a:t>Most </a:t>
            </a:r>
            <a:r>
              <a:rPr lang="en-US" altLang="zh-CN" sz="2300" dirty="0">
                <a:solidFill>
                  <a:srgbClr val="395474"/>
                </a:solidFill>
              </a:rPr>
              <a:t>of the case we use an external crystal oscillator or ceramic </a:t>
            </a:r>
            <a:r>
              <a:rPr lang="en-US" altLang="zh-CN" sz="2300" dirty="0" smtClean="0">
                <a:solidFill>
                  <a:srgbClr val="395474"/>
                </a:solidFill>
              </a:rPr>
              <a:t>resonator (HSE) </a:t>
            </a:r>
            <a:r>
              <a:rPr lang="en-US" altLang="zh-CN" sz="2300" dirty="0">
                <a:solidFill>
                  <a:srgbClr val="395474"/>
                </a:solidFill>
              </a:rPr>
              <a:t>to drive </a:t>
            </a:r>
            <a:r>
              <a:rPr lang="en-US" altLang="zh-CN" sz="2300" dirty="0" smtClean="0">
                <a:solidFill>
                  <a:srgbClr val="395474"/>
                </a:solidFill>
              </a:rPr>
              <a:t>the SYSCLK </a:t>
            </a:r>
            <a:r>
              <a:rPr lang="en-US" altLang="zh-CN" sz="2300" dirty="0">
                <a:solidFill>
                  <a:srgbClr val="395474"/>
                </a:solidFill>
              </a:rPr>
              <a:t>because </a:t>
            </a:r>
            <a:r>
              <a:rPr lang="en-US" altLang="zh-CN" sz="2300" dirty="0" smtClean="0">
                <a:solidFill>
                  <a:srgbClr val="395474"/>
                </a:solidFill>
              </a:rPr>
              <a:t>it </a:t>
            </a:r>
            <a:r>
              <a:rPr lang="en-US" altLang="zh-CN" sz="2300" dirty="0">
                <a:solidFill>
                  <a:srgbClr val="395474"/>
                </a:solidFill>
              </a:rPr>
              <a:t>is </a:t>
            </a:r>
            <a:r>
              <a:rPr lang="en-US" altLang="zh-CN" sz="2300" dirty="0" smtClean="0">
                <a:solidFill>
                  <a:srgbClr val="395474"/>
                </a:solidFill>
              </a:rPr>
              <a:t>more accurate</a:t>
            </a:r>
            <a:endParaRPr lang="en-US" altLang="zh-CN" sz="2300" dirty="0">
              <a:solidFill>
                <a:srgbClr val="395474"/>
              </a:solidFill>
              <a:cs typeface="+mn-ea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615708" y="1976582"/>
            <a:ext cx="6317673" cy="3810000"/>
            <a:chOff x="5615708" y="1976582"/>
            <a:chExt cx="6317673" cy="3810000"/>
          </a:xfrm>
        </p:grpSpPr>
        <p:grpSp>
          <p:nvGrpSpPr>
            <p:cNvPr id="5" name="组合 4"/>
            <p:cNvGrpSpPr/>
            <p:nvPr/>
          </p:nvGrpSpPr>
          <p:grpSpPr>
            <a:xfrm>
              <a:off x="5615708" y="1976582"/>
              <a:ext cx="6317673" cy="3810000"/>
              <a:chOff x="5615708" y="1976582"/>
              <a:chExt cx="6317673" cy="3810000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6"/>
              <a:srcRect r="25974"/>
              <a:stretch>
                <a:fillRect/>
              </a:stretch>
            </p:blipFill>
            <p:spPr>
              <a:xfrm>
                <a:off x="5615708" y="1976582"/>
                <a:ext cx="6317673" cy="3810000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8527982" y="3031958"/>
                <a:ext cx="3214839" cy="308008"/>
              </a:xfrm>
              <a:prstGeom prst="rect">
                <a:avLst/>
              </a:prstGeom>
              <a:noFill/>
              <a:ln w="38100">
                <a:solidFill>
                  <a:srgbClr val="D75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5865431" y="4254365"/>
                <a:ext cx="2094662" cy="240633"/>
              </a:xfrm>
              <a:prstGeom prst="rect">
                <a:avLst/>
              </a:prstGeom>
              <a:noFill/>
              <a:ln w="38100">
                <a:solidFill>
                  <a:srgbClr val="D75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5865431" y="3185962"/>
              <a:ext cx="2094662" cy="240633"/>
            </a:xfrm>
            <a:prstGeom prst="rect">
              <a:avLst/>
            </a:prstGeom>
            <a:noFill/>
            <a:ln w="38100">
              <a:solidFill>
                <a:srgbClr val="D752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482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2. How to create a new project</a:t>
            </a:r>
            <a:r>
              <a:rPr lang="zh-CN" altLang="en-US" sz="3600" dirty="0" smtClean="0">
                <a:solidFill>
                  <a:srgbClr val="395474"/>
                </a:solidFill>
                <a:cs typeface="+mn-ea"/>
                <a:sym typeface="+mn-lt"/>
              </a:rPr>
              <a:t> 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17" name="文本框 23"/>
          <p:cNvSpPr txBox="1"/>
          <p:nvPr>
            <p:custDataLst>
              <p:tags r:id="rId2"/>
            </p:custDataLst>
          </p:nvPr>
        </p:nvSpPr>
        <p:spPr>
          <a:xfrm>
            <a:off x="923290" y="1257618"/>
            <a:ext cx="4222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395474"/>
                </a:solidFill>
                <a:cs typeface="+mn-ea"/>
              </a:rPr>
              <a:t>Clock Configuration</a:t>
            </a:r>
            <a:endParaRPr lang="zh-CN" altLang="en-US" sz="32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12" name="文本框 23"/>
          <p:cNvSpPr txBox="1"/>
          <p:nvPr>
            <p:custDataLst>
              <p:tags r:id="rId3"/>
            </p:custDataLst>
          </p:nvPr>
        </p:nvSpPr>
        <p:spPr>
          <a:xfrm>
            <a:off x="941056" y="1842393"/>
            <a:ext cx="270692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300" dirty="0" smtClean="0">
                <a:solidFill>
                  <a:srgbClr val="395474"/>
                </a:solidFill>
                <a:cs typeface="+mn-ea"/>
                <a:sym typeface="+mn-ea"/>
              </a:rPr>
              <a:t>Change to </a:t>
            </a:r>
            <a:r>
              <a:rPr lang="en-US" altLang="zh-CN" sz="2300" b="1" dirty="0" smtClean="0">
                <a:solidFill>
                  <a:srgbClr val="395474"/>
                </a:solidFill>
                <a:cs typeface="+mn-ea"/>
                <a:sym typeface="+mn-ea"/>
              </a:rPr>
              <a:t>clock configuration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300" dirty="0" smtClean="0">
                <a:solidFill>
                  <a:srgbClr val="395474"/>
                </a:solidFill>
                <a:cs typeface="+mn-ea"/>
                <a:sym typeface="+mn-ea"/>
              </a:rPr>
              <a:t>Set SYSCLK as</a:t>
            </a:r>
            <a:r>
              <a:rPr lang="en-US" altLang="zh-CN" sz="2300" dirty="0">
                <a:solidFill>
                  <a:srgbClr val="395474"/>
                </a:solidFill>
                <a:cs typeface="+mn-ea"/>
                <a:sym typeface="+mn-ea"/>
              </a:rPr>
              <a:t> </a:t>
            </a:r>
            <a:r>
              <a:rPr lang="en-US" altLang="zh-CN" sz="2300" dirty="0" smtClean="0">
                <a:solidFill>
                  <a:srgbClr val="395474"/>
                </a:solidFill>
                <a:cs typeface="+mn-ea"/>
                <a:sym typeface="+mn-ea"/>
              </a:rPr>
              <a:t>72M (maximum)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900226" y="1842393"/>
            <a:ext cx="8122991" cy="4519906"/>
            <a:chOff x="3900226" y="1842393"/>
            <a:chExt cx="8122991" cy="451990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6"/>
            <a:srcRect l="4414" r="14488"/>
            <a:stretch>
              <a:fillRect/>
            </a:stretch>
          </p:blipFill>
          <p:spPr>
            <a:xfrm>
              <a:off x="3900226" y="1842393"/>
              <a:ext cx="8122991" cy="4519906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6169794" y="2004535"/>
              <a:ext cx="2329313" cy="295903"/>
            </a:xfrm>
            <a:prstGeom prst="rect">
              <a:avLst/>
            </a:prstGeom>
            <a:noFill/>
            <a:ln w="38100">
              <a:solidFill>
                <a:srgbClr val="D752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085220" y="4726004"/>
              <a:ext cx="2002055" cy="490889"/>
            </a:xfrm>
            <a:prstGeom prst="rect">
              <a:avLst/>
            </a:prstGeom>
            <a:noFill/>
            <a:ln w="38100">
              <a:solidFill>
                <a:srgbClr val="D752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482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2. How to create a new project</a:t>
            </a:r>
            <a:r>
              <a:rPr lang="zh-CN" altLang="en-US" sz="3600" dirty="0" smtClean="0">
                <a:solidFill>
                  <a:srgbClr val="395474"/>
                </a:solidFill>
                <a:cs typeface="+mn-ea"/>
                <a:sym typeface="+mn-lt"/>
              </a:rPr>
              <a:t> 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17" name="文本框 23"/>
          <p:cNvSpPr txBox="1"/>
          <p:nvPr>
            <p:custDataLst>
              <p:tags r:id="rId2"/>
            </p:custDataLst>
          </p:nvPr>
        </p:nvSpPr>
        <p:spPr>
          <a:xfrm>
            <a:off x="923290" y="1257618"/>
            <a:ext cx="5953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395474"/>
                </a:solidFill>
                <a:cs typeface="+mn-ea"/>
              </a:rPr>
              <a:t>SYS Mode and Configuration</a:t>
            </a:r>
            <a:endParaRPr lang="zh-CN" altLang="en-US" sz="32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12" name="文本框 23"/>
          <p:cNvSpPr txBox="1"/>
          <p:nvPr>
            <p:custDataLst>
              <p:tags r:id="rId3"/>
            </p:custDataLst>
          </p:nvPr>
        </p:nvSpPr>
        <p:spPr>
          <a:xfrm>
            <a:off x="941056" y="1842393"/>
            <a:ext cx="397745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300" dirty="0" smtClean="0">
                <a:solidFill>
                  <a:srgbClr val="395474"/>
                </a:solidFill>
                <a:cs typeface="+mn-ea"/>
                <a:sym typeface="+mn-ea"/>
              </a:rPr>
              <a:t>Back </a:t>
            </a:r>
            <a:r>
              <a:rPr lang="en-US" altLang="zh-CN" sz="2300" dirty="0">
                <a:solidFill>
                  <a:srgbClr val="395474"/>
                </a:solidFill>
                <a:cs typeface="+mn-ea"/>
                <a:sym typeface="+mn-ea"/>
              </a:rPr>
              <a:t>to </a:t>
            </a:r>
            <a:r>
              <a:rPr lang="en-US" altLang="zh-CN" sz="2300" b="1" dirty="0" smtClean="0">
                <a:solidFill>
                  <a:srgbClr val="395474"/>
                </a:solidFill>
                <a:cs typeface="+mn-ea"/>
                <a:sym typeface="+mn-ea"/>
              </a:rPr>
              <a:t>Pinout &amp; Configuration -&gt; Categories -&gt; System Core -&gt; SYS</a:t>
            </a:r>
            <a:endParaRPr lang="en-US" altLang="zh-CN" sz="2300" dirty="0" smtClean="0">
              <a:solidFill>
                <a:srgbClr val="395474"/>
              </a:solidFill>
              <a:cs typeface="+mn-ea"/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300" dirty="0" smtClean="0">
                <a:solidFill>
                  <a:srgbClr val="395474"/>
                </a:solidFill>
                <a:cs typeface="+mn-ea"/>
                <a:sym typeface="+mn-ea"/>
              </a:rPr>
              <a:t>Use Serial Wire(SW) as debug wire</a:t>
            </a:r>
            <a:endParaRPr lang="en-US" altLang="zh-CN" sz="2300" dirty="0">
              <a:solidFill>
                <a:srgbClr val="395474"/>
              </a:solidFill>
              <a:cs typeface="+mn-ea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18509" y="2063155"/>
            <a:ext cx="6949439" cy="4614353"/>
            <a:chOff x="4918509" y="2063155"/>
            <a:chExt cx="6949439" cy="4614353"/>
          </a:xfrm>
        </p:grpSpPr>
        <p:grpSp>
          <p:nvGrpSpPr>
            <p:cNvPr id="4" name="组合 3"/>
            <p:cNvGrpSpPr/>
            <p:nvPr/>
          </p:nvGrpSpPr>
          <p:grpSpPr>
            <a:xfrm>
              <a:off x="4918509" y="2063155"/>
              <a:ext cx="6949439" cy="4614353"/>
              <a:chOff x="5813659" y="2115287"/>
              <a:chExt cx="6246795" cy="4147805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13659" y="2115287"/>
                <a:ext cx="6246795" cy="4147805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8239224" y="3542098"/>
                <a:ext cx="3474721" cy="404260"/>
              </a:xfrm>
              <a:prstGeom prst="rect">
                <a:avLst/>
              </a:prstGeom>
              <a:noFill/>
              <a:ln w="38100">
                <a:solidFill>
                  <a:srgbClr val="D75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5900287" y="5515275"/>
                <a:ext cx="1722922" cy="327259"/>
              </a:xfrm>
              <a:prstGeom prst="rect">
                <a:avLst/>
              </a:prstGeom>
              <a:noFill/>
              <a:ln w="38100">
                <a:solidFill>
                  <a:srgbClr val="D752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5014881" y="3875320"/>
              <a:ext cx="1916718" cy="364069"/>
            </a:xfrm>
            <a:prstGeom prst="rect">
              <a:avLst/>
            </a:prstGeom>
            <a:noFill/>
            <a:ln w="38100">
              <a:solidFill>
                <a:srgbClr val="D752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482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2. How to create a new project</a:t>
            </a:r>
            <a:r>
              <a:rPr lang="zh-CN" altLang="en-US" sz="3600" dirty="0" smtClean="0">
                <a:solidFill>
                  <a:srgbClr val="395474"/>
                </a:solidFill>
                <a:cs typeface="+mn-ea"/>
                <a:sym typeface="+mn-lt"/>
              </a:rPr>
              <a:t> 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17" name="文本框 23"/>
          <p:cNvSpPr txBox="1"/>
          <p:nvPr>
            <p:custDataLst>
              <p:tags r:id="rId2"/>
            </p:custDataLst>
          </p:nvPr>
        </p:nvSpPr>
        <p:spPr>
          <a:xfrm>
            <a:off x="923290" y="1257618"/>
            <a:ext cx="4200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395474"/>
                </a:solidFill>
                <a:cs typeface="+mn-ea"/>
              </a:rPr>
              <a:t>GPIO Configuration</a:t>
            </a:r>
            <a:endParaRPr lang="zh-CN" altLang="en-US" sz="32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12" name="文本框 23"/>
          <p:cNvSpPr txBox="1"/>
          <p:nvPr>
            <p:custDataLst>
              <p:tags r:id="rId3"/>
            </p:custDataLst>
          </p:nvPr>
        </p:nvSpPr>
        <p:spPr>
          <a:xfrm>
            <a:off x="941056" y="1842393"/>
            <a:ext cx="39774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300" dirty="0" smtClean="0">
                <a:solidFill>
                  <a:srgbClr val="395474"/>
                </a:solidFill>
                <a:cs typeface="+mn-ea"/>
                <a:sym typeface="+mn-ea"/>
              </a:rPr>
              <a:t>Still in </a:t>
            </a:r>
            <a:r>
              <a:rPr lang="en-US" altLang="zh-CN" sz="2300" b="1" dirty="0" smtClean="0">
                <a:solidFill>
                  <a:srgbClr val="395474"/>
                </a:solidFill>
                <a:cs typeface="+mn-ea"/>
                <a:sym typeface="+mn-ea"/>
              </a:rPr>
              <a:t>Pinout &amp; Configuration -&gt; Categories -&gt; System Core -&gt; GPIO</a:t>
            </a:r>
            <a:endParaRPr lang="en-US" altLang="zh-CN" sz="2300" dirty="0" smtClean="0">
              <a:solidFill>
                <a:srgbClr val="395474"/>
              </a:solidFill>
              <a:cs typeface="+mn-ea"/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300" dirty="0" smtClean="0">
                <a:solidFill>
                  <a:srgbClr val="395474"/>
                </a:solidFill>
                <a:cs typeface="+mn-ea"/>
                <a:sym typeface="+mn-ea"/>
              </a:rPr>
              <a:t>Set PA8 as </a:t>
            </a:r>
            <a:r>
              <a:rPr lang="en-US" altLang="zh-CN" sz="2300" dirty="0" err="1" smtClean="0">
                <a:solidFill>
                  <a:srgbClr val="395474"/>
                </a:solidFill>
                <a:cs typeface="+mn-ea"/>
                <a:sym typeface="+mn-ea"/>
              </a:rPr>
              <a:t>GPIO_Output</a:t>
            </a:r>
            <a:r>
              <a:rPr lang="en-US" altLang="zh-CN" sz="2300" dirty="0" smtClean="0">
                <a:solidFill>
                  <a:srgbClr val="395474"/>
                </a:solidFill>
                <a:cs typeface="+mn-ea"/>
                <a:sym typeface="+mn-ea"/>
              </a:rPr>
              <a:t>, and rename as LED0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300" dirty="0">
                <a:solidFill>
                  <a:srgbClr val="395474"/>
                </a:solidFill>
                <a:cs typeface="+mn-ea"/>
                <a:sym typeface="+mn-ea"/>
              </a:rPr>
              <a:t>Set </a:t>
            </a:r>
            <a:r>
              <a:rPr lang="en-US" altLang="zh-CN" sz="2300" dirty="0" smtClean="0">
                <a:solidFill>
                  <a:srgbClr val="395474"/>
                </a:solidFill>
                <a:cs typeface="+mn-ea"/>
                <a:sym typeface="+mn-ea"/>
              </a:rPr>
              <a:t>PD2 </a:t>
            </a:r>
            <a:r>
              <a:rPr lang="en-US" altLang="zh-CN" sz="2300" dirty="0">
                <a:solidFill>
                  <a:srgbClr val="395474"/>
                </a:solidFill>
                <a:cs typeface="+mn-ea"/>
                <a:sym typeface="+mn-ea"/>
              </a:rPr>
              <a:t>as </a:t>
            </a:r>
            <a:r>
              <a:rPr lang="en-US" altLang="zh-CN" sz="2300" dirty="0" err="1">
                <a:solidFill>
                  <a:srgbClr val="395474"/>
                </a:solidFill>
                <a:cs typeface="+mn-ea"/>
                <a:sym typeface="+mn-ea"/>
              </a:rPr>
              <a:t>GPIO_Output</a:t>
            </a:r>
            <a:r>
              <a:rPr lang="en-US" altLang="zh-CN" sz="2300" dirty="0">
                <a:solidFill>
                  <a:srgbClr val="395474"/>
                </a:solidFill>
                <a:cs typeface="+mn-ea"/>
                <a:sym typeface="+mn-ea"/>
              </a:rPr>
              <a:t>, and rename as </a:t>
            </a:r>
            <a:r>
              <a:rPr lang="en-US" altLang="zh-CN" sz="2300" dirty="0" smtClean="0">
                <a:solidFill>
                  <a:srgbClr val="395474"/>
                </a:solidFill>
                <a:cs typeface="+mn-ea"/>
                <a:sym typeface="+mn-ea"/>
              </a:rPr>
              <a:t>LED1</a:t>
            </a:r>
            <a:endParaRPr lang="en-US" altLang="zh-CN" sz="2300" dirty="0">
              <a:solidFill>
                <a:srgbClr val="395474"/>
              </a:solidFill>
              <a:cs typeface="+mn-ea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951095" y="1921510"/>
            <a:ext cx="7099300" cy="4493895"/>
            <a:chOff x="4590226" y="1921545"/>
            <a:chExt cx="7460102" cy="472189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0226" y="1921545"/>
              <a:ext cx="7460102" cy="4721892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4793500" y="3686476"/>
              <a:ext cx="1916718" cy="273780"/>
            </a:xfrm>
            <a:prstGeom prst="rect">
              <a:avLst/>
            </a:prstGeom>
            <a:noFill/>
            <a:ln w="38100">
              <a:solidFill>
                <a:srgbClr val="D752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93500" y="3059792"/>
              <a:ext cx="1916718" cy="273780"/>
            </a:xfrm>
            <a:prstGeom prst="rect">
              <a:avLst/>
            </a:prstGeom>
            <a:noFill/>
            <a:ln w="38100">
              <a:solidFill>
                <a:srgbClr val="D752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482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2. How to create a new project</a:t>
            </a:r>
            <a:r>
              <a:rPr lang="zh-CN" altLang="en-US" sz="3600" dirty="0" smtClean="0">
                <a:solidFill>
                  <a:srgbClr val="395474"/>
                </a:solidFill>
                <a:cs typeface="+mn-ea"/>
                <a:sym typeface="+mn-lt"/>
              </a:rPr>
              <a:t> 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17" name="文本框 23"/>
          <p:cNvSpPr txBox="1"/>
          <p:nvPr>
            <p:custDataLst>
              <p:tags r:id="rId2"/>
            </p:custDataLst>
          </p:nvPr>
        </p:nvSpPr>
        <p:spPr>
          <a:xfrm>
            <a:off x="923290" y="1257618"/>
            <a:ext cx="4200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395474"/>
                </a:solidFill>
                <a:cs typeface="+mn-ea"/>
              </a:rPr>
              <a:t>GPIO Configuration</a:t>
            </a:r>
            <a:endParaRPr lang="zh-CN" altLang="en-US" sz="32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pic>
        <p:nvPicPr>
          <p:cNvPr id="10248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55" y="2211070"/>
            <a:ext cx="6613525" cy="2435860"/>
          </a:xfrm>
          <a:prstGeom prst="rect">
            <a:avLst/>
          </a:prstGeom>
          <a:noFill/>
          <a:ln w="9525">
            <a:noFill/>
          </a:ln>
          <a:effectLst>
            <a:prstShdw prst="shdw13" dist="53882" dir="13499999">
              <a:schemeClr val="bg2">
                <a:alpha val="50000"/>
              </a:schemeClr>
            </a:prstShdw>
          </a:effectLst>
        </p:spPr>
      </p:pic>
      <p:grpSp>
        <p:nvGrpSpPr>
          <p:cNvPr id="3" name="组合 2"/>
          <p:cNvGrpSpPr/>
          <p:nvPr/>
        </p:nvGrpSpPr>
        <p:grpSpPr>
          <a:xfrm>
            <a:off x="7629525" y="1611630"/>
            <a:ext cx="3887470" cy="4676140"/>
            <a:chOff x="4365" y="2913"/>
            <a:chExt cx="6122" cy="7364"/>
          </a:xfrm>
        </p:grpSpPr>
        <p:pic>
          <p:nvPicPr>
            <p:cNvPr id="6" name="Picture 2" descr="C:\Users\ALIENTEK\Desktop\开发板图片\Mini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65" y="2913"/>
              <a:ext cx="6123" cy="7365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7" name="直接箭头连接符 6"/>
            <p:cNvCxnSpPr/>
            <p:nvPr/>
          </p:nvCxnSpPr>
          <p:spPr>
            <a:xfrm flipH="1" flipV="1">
              <a:off x="4930" y="5695"/>
              <a:ext cx="1588" cy="2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H="1">
              <a:off x="4930" y="6148"/>
              <a:ext cx="193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482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2. How to create a new project</a:t>
            </a:r>
            <a:r>
              <a:rPr lang="zh-CN" altLang="en-US" sz="3600" dirty="0" smtClean="0">
                <a:solidFill>
                  <a:srgbClr val="395474"/>
                </a:solidFill>
                <a:cs typeface="+mn-ea"/>
                <a:sym typeface="+mn-lt"/>
              </a:rPr>
              <a:t> 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17" name="文本框 23"/>
          <p:cNvSpPr txBox="1"/>
          <p:nvPr>
            <p:custDataLst>
              <p:tags r:id="rId2"/>
            </p:custDataLst>
          </p:nvPr>
        </p:nvSpPr>
        <p:spPr>
          <a:xfrm>
            <a:off x="923290" y="1257618"/>
            <a:ext cx="4426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395474"/>
                </a:solidFill>
                <a:cs typeface="+mn-ea"/>
              </a:rPr>
              <a:t>Project Management</a:t>
            </a:r>
            <a:endParaRPr lang="zh-CN" altLang="en-US" sz="32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12" name="文本框 23"/>
          <p:cNvSpPr txBox="1"/>
          <p:nvPr>
            <p:custDataLst>
              <p:tags r:id="rId3"/>
            </p:custDataLst>
          </p:nvPr>
        </p:nvSpPr>
        <p:spPr>
          <a:xfrm>
            <a:off x="941056" y="1842393"/>
            <a:ext cx="397745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300" dirty="0" smtClean="0">
                <a:solidFill>
                  <a:srgbClr val="395474"/>
                </a:solidFill>
                <a:cs typeface="+mn-ea"/>
                <a:sym typeface="+mn-ea"/>
              </a:rPr>
              <a:t>Change to </a:t>
            </a:r>
            <a:r>
              <a:rPr lang="en-US" altLang="zh-CN" sz="2300" b="1" dirty="0" smtClean="0">
                <a:solidFill>
                  <a:srgbClr val="395474"/>
                </a:solidFill>
                <a:cs typeface="+mn-ea"/>
                <a:sym typeface="+mn-ea"/>
              </a:rPr>
              <a:t>Project Manager -&gt; Code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300" dirty="0">
                <a:solidFill>
                  <a:srgbClr val="395474"/>
                </a:solidFill>
                <a:cs typeface="+mn-ea"/>
                <a:sym typeface="+mn-ea"/>
              </a:rPr>
              <a:t>Check up </a:t>
            </a:r>
            <a:r>
              <a:rPr lang="en-US" altLang="zh-CN" sz="2300" b="1" i="1" dirty="0">
                <a:solidFill>
                  <a:srgbClr val="395474"/>
                </a:solidFill>
                <a:cs typeface="+mn-ea"/>
              </a:rPr>
              <a:t>Generate peripheral initialization as a </a:t>
            </a:r>
            <a:r>
              <a:rPr lang="en-US" altLang="zh-CN" sz="2300" b="1" i="1" dirty="0" smtClean="0">
                <a:solidFill>
                  <a:srgbClr val="395474"/>
                </a:solidFill>
                <a:cs typeface="+mn-ea"/>
              </a:rPr>
              <a:t>pair of </a:t>
            </a:r>
            <a:r>
              <a:rPr lang="en-US" altLang="zh-CN" sz="2300" b="1" i="1" dirty="0">
                <a:solidFill>
                  <a:srgbClr val="395474"/>
                </a:solidFill>
                <a:cs typeface="+mn-ea"/>
              </a:rPr>
              <a:t>‘.c/.h’ files per peripheral</a:t>
            </a:r>
            <a:r>
              <a:rPr lang="en-US" altLang="zh-CN" sz="2300" dirty="0">
                <a:solidFill>
                  <a:srgbClr val="395474"/>
                </a:solidFill>
                <a:cs typeface="+mn-ea"/>
              </a:rPr>
              <a:t>, which will make the codes more </a:t>
            </a:r>
            <a:r>
              <a:rPr lang="en-US" altLang="zh-CN" sz="2300" dirty="0" smtClean="0">
                <a:solidFill>
                  <a:srgbClr val="395474"/>
                </a:solidFill>
                <a:cs typeface="+mn-ea"/>
              </a:rPr>
              <a:t>modular</a:t>
            </a:r>
            <a:endParaRPr lang="en-US" altLang="zh-CN" sz="2300" dirty="0">
              <a:solidFill>
                <a:srgbClr val="395474"/>
              </a:solidFill>
              <a:cs typeface="+mn-ea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03006" y="2063155"/>
            <a:ext cx="7190072" cy="3507207"/>
            <a:chOff x="4803006" y="2063155"/>
            <a:chExt cx="7190072" cy="350720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6"/>
            <a:srcRect l="263" t="-298" r="9135" b="298"/>
            <a:stretch>
              <a:fillRect/>
            </a:stretch>
          </p:blipFill>
          <p:spPr>
            <a:xfrm>
              <a:off x="4803006" y="2063155"/>
              <a:ext cx="7190072" cy="3507207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0076360" y="2063155"/>
              <a:ext cx="1916718" cy="273780"/>
            </a:xfrm>
            <a:prstGeom prst="rect">
              <a:avLst/>
            </a:prstGeom>
            <a:noFill/>
            <a:ln w="38100">
              <a:solidFill>
                <a:srgbClr val="D752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803006" y="4475747"/>
              <a:ext cx="1232034" cy="731520"/>
            </a:xfrm>
            <a:prstGeom prst="rect">
              <a:avLst/>
            </a:prstGeom>
            <a:noFill/>
            <a:ln w="38100">
              <a:solidFill>
                <a:srgbClr val="D752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160286" y="3676851"/>
              <a:ext cx="3715233" cy="228671"/>
            </a:xfrm>
            <a:prstGeom prst="rect">
              <a:avLst/>
            </a:prstGeom>
            <a:noFill/>
            <a:ln w="38100">
              <a:solidFill>
                <a:srgbClr val="D752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482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2. How to create a new project</a:t>
            </a:r>
            <a:r>
              <a:rPr lang="zh-CN" altLang="en-US" sz="3600" dirty="0" smtClean="0">
                <a:solidFill>
                  <a:srgbClr val="395474"/>
                </a:solidFill>
                <a:cs typeface="+mn-ea"/>
                <a:sym typeface="+mn-lt"/>
              </a:rPr>
              <a:t> 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17" name="文本框 23"/>
          <p:cNvSpPr txBox="1"/>
          <p:nvPr>
            <p:custDataLst>
              <p:tags r:id="rId2"/>
            </p:custDataLst>
          </p:nvPr>
        </p:nvSpPr>
        <p:spPr>
          <a:xfrm>
            <a:off x="923290" y="1257618"/>
            <a:ext cx="4426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395474"/>
                </a:solidFill>
                <a:cs typeface="+mn-ea"/>
              </a:rPr>
              <a:t>Project Management</a:t>
            </a:r>
            <a:endParaRPr lang="zh-CN" altLang="en-US" sz="32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12" name="文本框 23"/>
          <p:cNvSpPr txBox="1"/>
          <p:nvPr>
            <p:custDataLst>
              <p:tags r:id="rId3"/>
            </p:custDataLst>
          </p:nvPr>
        </p:nvSpPr>
        <p:spPr>
          <a:xfrm>
            <a:off x="941055" y="1842393"/>
            <a:ext cx="403520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300" dirty="0" smtClean="0">
                <a:solidFill>
                  <a:srgbClr val="395474"/>
                </a:solidFill>
                <a:cs typeface="+mn-ea"/>
                <a:sym typeface="+mn-ea"/>
              </a:rPr>
              <a:t>Save the configuration information and start a new project</a:t>
            </a:r>
            <a:endParaRPr lang="en-US" altLang="zh-CN" sz="2300" b="1" dirty="0" smtClean="0">
              <a:solidFill>
                <a:srgbClr val="395474"/>
              </a:solidFill>
              <a:cs typeface="+mn-ea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86771" y="3154472"/>
            <a:ext cx="4502468" cy="1392933"/>
            <a:chOff x="1386771" y="3154472"/>
            <a:chExt cx="4502468" cy="139293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6771" y="3154472"/>
              <a:ext cx="4502468" cy="1392933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4081110" y="4129238"/>
              <a:ext cx="895150" cy="332716"/>
            </a:xfrm>
            <a:prstGeom prst="rect">
              <a:avLst/>
            </a:prstGeom>
            <a:noFill/>
            <a:ln w="38100">
              <a:solidFill>
                <a:srgbClr val="D752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428740" y="1842135"/>
            <a:ext cx="5319395" cy="4318635"/>
            <a:chOff x="6428975" y="1842393"/>
            <a:chExt cx="4948086" cy="401709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7"/>
            <a:srcRect r="23323"/>
            <a:stretch>
              <a:fillRect/>
            </a:stretch>
          </p:blipFill>
          <p:spPr>
            <a:xfrm>
              <a:off x="6428975" y="1842393"/>
              <a:ext cx="4948086" cy="4017093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6641430" y="4995511"/>
              <a:ext cx="1463041" cy="231007"/>
            </a:xfrm>
            <a:prstGeom prst="rect">
              <a:avLst/>
            </a:prstGeom>
            <a:noFill/>
            <a:ln w="38100">
              <a:solidFill>
                <a:srgbClr val="D752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_椭圆 2"/>
          <p:cNvSpPr/>
          <p:nvPr>
            <p:custDataLst>
              <p:tags r:id="rId1"/>
            </p:custDataLst>
          </p:nvPr>
        </p:nvSpPr>
        <p:spPr>
          <a:xfrm>
            <a:off x="5612246" y="2100236"/>
            <a:ext cx="967512" cy="9675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170" dirty="0" smtClean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417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131129" y="3312307"/>
            <a:ext cx="5929746" cy="919675"/>
            <a:chOff x="3084945" y="3312307"/>
            <a:chExt cx="5929746" cy="919675"/>
          </a:xfrm>
        </p:grpSpPr>
        <p:sp>
          <p:nvSpPr>
            <p:cNvPr id="8" name="PA_圆角矩形 1"/>
            <p:cNvSpPr/>
            <p:nvPr>
              <p:custDataLst>
                <p:tags r:id="rId2"/>
              </p:custDataLst>
            </p:nvPr>
          </p:nvSpPr>
          <p:spPr>
            <a:xfrm>
              <a:off x="3084945" y="3312307"/>
              <a:ext cx="5929746" cy="91967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949" tIns="34474" rIns="68949" bIns="34474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_MH_Entry_1"/>
            <p:cNvSpPr/>
            <p:nvPr>
              <p:custDataLst>
                <p:tags r:id="rId3"/>
              </p:custDataLst>
            </p:nvPr>
          </p:nvSpPr>
          <p:spPr>
            <a:xfrm>
              <a:off x="3084945" y="3525925"/>
              <a:ext cx="5929746" cy="492443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lvl="0" algn="ctr"/>
              <a:r>
                <a:rPr lang="en-US" altLang="zh-CN" sz="3200" dirty="0">
                  <a:solidFill>
                    <a:schemeClr val="bg1"/>
                  </a:solidFill>
                  <a:cs typeface="+mn-ea"/>
                </a:rPr>
                <a:t>How to </a:t>
              </a:r>
              <a:r>
                <a:rPr lang="en-US" altLang="zh-CN" sz="3200" dirty="0" smtClean="0">
                  <a:solidFill>
                    <a:schemeClr val="bg1"/>
                  </a:solidFill>
                  <a:cs typeface="+mn-ea"/>
                </a:rPr>
                <a:t>programming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395474"/>
                </a:solidFill>
                <a:cs typeface="+mn-ea"/>
                <a:sym typeface="+mn-lt"/>
              </a:rPr>
              <a:t>3</a:t>
            </a:r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. </a:t>
            </a:r>
            <a:r>
              <a:rPr lang="en-US" altLang="zh-CN" sz="3600" dirty="0">
                <a:solidFill>
                  <a:srgbClr val="395474"/>
                </a:solidFill>
                <a:cs typeface="+mn-ea"/>
              </a:rPr>
              <a:t>How to </a:t>
            </a:r>
            <a:r>
              <a:rPr lang="en-US" altLang="zh-CN" sz="3600" dirty="0" smtClean="0">
                <a:solidFill>
                  <a:srgbClr val="395474"/>
                </a:solidFill>
                <a:cs typeface="+mn-ea"/>
              </a:rPr>
              <a:t>programming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7170" name="TextBox 1"/>
          <p:cNvSpPr txBox="1"/>
          <p:nvPr/>
        </p:nvSpPr>
        <p:spPr>
          <a:xfrm>
            <a:off x="449580" y="1035685"/>
            <a:ext cx="11582400" cy="53467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</a:defRPr>
            </a:lvl5pPr>
          </a:lstStyle>
          <a:p>
            <a:pPr marL="457200" indent="-457200" eaLnBrk="1" fontAlgn="auto" hangingPunct="1">
              <a:buClrTx/>
              <a:buFont typeface="Arial" panose="020B0604020202020204" pitchFamily="34" charset="0"/>
              <a:buChar char="•"/>
            </a:pPr>
            <a:r>
              <a:rPr lang="en-US" altLang="zh-CN" sz="3200" b="0" dirty="0" smtClean="0">
                <a:solidFill>
                  <a:srgbClr val="395474"/>
                </a:solidFill>
                <a:cs typeface="+mn-ea"/>
                <a:sym typeface="+mn-ea"/>
              </a:rPr>
              <a:t>HAL(Hardware Abstract Layer) library</a:t>
            </a:r>
          </a:p>
          <a:p>
            <a:pPr marL="457200" indent="-457200" eaLnBrk="1" fontAlgn="auto" hangingPunct="1">
              <a:buClrTx/>
              <a:buFont typeface="Arial" panose="020B0604020202020204" pitchFamily="34" charset="0"/>
              <a:buChar char="•"/>
            </a:pPr>
            <a:r>
              <a:rPr lang="en-US" altLang="zh-CN" sz="3200" b="0" dirty="0" smtClean="0">
                <a:solidFill>
                  <a:srgbClr val="395474"/>
                </a:solidFill>
                <a:cs typeface="+mn-ea"/>
                <a:sym typeface="+mn-ea"/>
              </a:rPr>
              <a:t>Keep updating, bugs will be changed at the next version </a:t>
            </a:r>
          </a:p>
          <a:p>
            <a:pPr marL="457200" indent="-457200" eaLnBrk="1" fontAlgn="auto" hangingPunct="1">
              <a:buClrTx/>
              <a:buFont typeface="Arial" panose="020B0604020202020204" pitchFamily="34" charset="0"/>
              <a:buChar char="•"/>
            </a:pPr>
            <a:r>
              <a:rPr lang="en-US" altLang="zh-CN" sz="3200" b="0" dirty="0" smtClean="0">
                <a:solidFill>
                  <a:srgbClr val="395474"/>
                </a:solidFill>
                <a:cs typeface="+mn-ea"/>
                <a:sym typeface="+mn-ea"/>
              </a:rPr>
              <a:t>Rapid development, work with cube tool and generate code with one click</a:t>
            </a:r>
          </a:p>
          <a:p>
            <a:pPr marL="457200" indent="-457200" eaLnBrk="1" fontAlgn="auto" hangingPunct="1">
              <a:buClrTx/>
              <a:buFont typeface="Arial" panose="020B0604020202020204" pitchFamily="34" charset="0"/>
              <a:buChar char="•"/>
            </a:pPr>
            <a:r>
              <a:rPr lang="en-US" altLang="zh-CN" sz="3200" b="0" dirty="0" smtClean="0">
                <a:solidFill>
                  <a:srgbClr val="395474"/>
                </a:solidFill>
                <a:cs typeface="+mn-ea"/>
                <a:sym typeface="+mn-ea"/>
              </a:rPr>
              <a:t>It's convenient to replace the chip and transplant it. You don't have to think about what special registers this chip has. The manufacturer has made it for you</a:t>
            </a:r>
          </a:p>
          <a:p>
            <a:pPr marL="457200" indent="-457200" eaLnBrk="1" fontAlgn="auto" hangingPunct="1">
              <a:buClrTx/>
              <a:buFont typeface="Arial" panose="020B0604020202020204" pitchFamily="34" charset="0"/>
              <a:buChar char="•"/>
            </a:pPr>
            <a:r>
              <a:rPr lang="en-US" altLang="zh-CN" sz="3200" b="0" dirty="0" smtClean="0">
                <a:solidFill>
                  <a:srgbClr val="395474"/>
                </a:solidFill>
                <a:cs typeface="+mn-ea"/>
                <a:sym typeface="+mn-ea"/>
              </a:rPr>
              <a:t>Learn more about HAL</a:t>
            </a:r>
          </a:p>
          <a:p>
            <a:pPr marL="914400" lvl="1" indent="-457200" eaLnBrk="1" fontAlgn="auto" hangingPunct="1">
              <a:buClrTx/>
              <a:buFont typeface="Arial" panose="020B0604020202020204" pitchFamily="34" charset="0"/>
              <a:buChar char="•"/>
            </a:pPr>
            <a:r>
              <a:rPr lang="en-US" altLang="zh-CN" sz="2500" b="0" dirty="0" smtClean="0">
                <a:solidFill>
                  <a:srgbClr val="395474"/>
                </a:solidFill>
                <a:cs typeface="+mn-ea"/>
              </a:rPr>
              <a:t>https://bbs.21ic.com/icview-2512392-1-1.html?_dsign=133c8287</a:t>
            </a:r>
          </a:p>
          <a:p>
            <a:pPr marL="914400" lvl="1" indent="-457200" eaLnBrk="1" fontAlgn="auto" hangingPunct="1">
              <a:buClrTx/>
              <a:buFont typeface="Arial" panose="020B0604020202020204" pitchFamily="34" charset="0"/>
              <a:buChar char="•"/>
            </a:pPr>
            <a:r>
              <a:rPr lang="en-US" altLang="zh-CN" sz="2500" b="0" dirty="0" smtClean="0">
                <a:solidFill>
                  <a:srgbClr val="395474"/>
                </a:solidFill>
                <a:cs typeface="+mn-ea"/>
              </a:rPr>
              <a:t>https://www.jianshu.com/p/c6809c2bcb4f?from=timeline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395474"/>
                </a:solidFill>
                <a:cs typeface="+mn-ea"/>
                <a:sym typeface="+mn-lt"/>
              </a:rPr>
              <a:t>3</a:t>
            </a:r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. </a:t>
            </a:r>
            <a:r>
              <a:rPr lang="en-US" altLang="zh-CN" sz="3600" dirty="0">
                <a:solidFill>
                  <a:srgbClr val="395474"/>
                </a:solidFill>
                <a:cs typeface="+mn-ea"/>
              </a:rPr>
              <a:t>How to </a:t>
            </a:r>
            <a:r>
              <a:rPr lang="en-US" altLang="zh-CN" sz="3600" dirty="0" smtClean="0">
                <a:solidFill>
                  <a:srgbClr val="395474"/>
                </a:solidFill>
                <a:cs typeface="+mn-ea"/>
              </a:rPr>
              <a:t>programming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7170" name="TextBox 1"/>
          <p:cNvSpPr txBox="1"/>
          <p:nvPr/>
        </p:nvSpPr>
        <p:spPr>
          <a:xfrm>
            <a:off x="449580" y="1035685"/>
            <a:ext cx="5971540" cy="51136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</a:defRPr>
            </a:lvl5pPr>
          </a:lstStyle>
          <a:p>
            <a:pPr marL="457200" indent="-457200" eaLnBrk="1" fontAlgn="auto" hangingPunct="1">
              <a:buClrTx/>
              <a:buFont typeface="Arial" panose="020B0604020202020204" pitchFamily="34" charset="0"/>
              <a:buChar char="•"/>
            </a:pPr>
            <a:r>
              <a:rPr lang="en-US" altLang="zh-CN" sz="3200" b="0" dirty="0" smtClean="0">
                <a:solidFill>
                  <a:srgbClr val="395474"/>
                </a:solidFill>
                <a:cs typeface="+mn-ea"/>
                <a:sym typeface="+mn-ea"/>
              </a:rPr>
              <a:t>STM32CubeIDE has generated codes for us according our configuration. The last thing we need to do is flash the LED</a:t>
            </a:r>
          </a:p>
          <a:p>
            <a:pPr marL="457200" indent="-457200" eaLnBrk="1" fontAlgn="auto" hangingPunct="1">
              <a:buClrTx/>
              <a:buFont typeface="Arial" panose="020B0604020202020204" pitchFamily="34" charset="0"/>
              <a:buChar char="•"/>
            </a:pPr>
            <a:r>
              <a:rPr lang="en-US" altLang="zh-CN" sz="3200" b="0" dirty="0" smtClean="0">
                <a:solidFill>
                  <a:srgbClr val="395474"/>
                </a:solidFill>
                <a:cs typeface="+mn-ea"/>
              </a:rPr>
              <a:t>Remember to put our own codes </a:t>
            </a:r>
            <a:r>
              <a:rPr lang="en-US" altLang="zh-CN" sz="3200" dirty="0" smtClean="0">
                <a:solidFill>
                  <a:srgbClr val="395474"/>
                </a:solidFill>
                <a:cs typeface="+mn-ea"/>
              </a:rPr>
              <a:t>into the USER CODE comment block</a:t>
            </a:r>
            <a:r>
              <a:rPr lang="en-US" altLang="zh-CN" sz="3200" b="0" dirty="0" smtClean="0">
                <a:solidFill>
                  <a:srgbClr val="395474"/>
                </a:solidFill>
                <a:cs typeface="+mn-ea"/>
              </a:rPr>
              <a:t>, otherwise, STM32CubeIDE will overwrite them.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566535" y="1167130"/>
            <a:ext cx="5210810" cy="5614670"/>
            <a:chOff x="10341" y="1838"/>
            <a:chExt cx="8206" cy="884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41" y="1838"/>
              <a:ext cx="8206" cy="8842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0630" y="9334"/>
              <a:ext cx="4092" cy="693"/>
            </a:xfrm>
            <a:prstGeom prst="rect">
              <a:avLst/>
            </a:prstGeom>
            <a:noFill/>
            <a:ln w="38100">
              <a:solidFill>
                <a:srgbClr val="D752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0630" y="4194"/>
              <a:ext cx="3148" cy="708"/>
            </a:xfrm>
            <a:prstGeom prst="rect">
              <a:avLst/>
            </a:prstGeom>
            <a:noFill/>
            <a:ln w="38100">
              <a:solidFill>
                <a:srgbClr val="D752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0630" y="5684"/>
              <a:ext cx="3148" cy="708"/>
            </a:xfrm>
            <a:prstGeom prst="rect">
              <a:avLst/>
            </a:prstGeom>
            <a:noFill/>
            <a:ln w="38100">
              <a:solidFill>
                <a:srgbClr val="D752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0630" y="2339"/>
              <a:ext cx="3148" cy="708"/>
            </a:xfrm>
            <a:prstGeom prst="rect">
              <a:avLst/>
            </a:prstGeom>
            <a:noFill/>
            <a:ln w="38100">
              <a:solidFill>
                <a:srgbClr val="D752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630" y="6944"/>
              <a:ext cx="3148" cy="708"/>
            </a:xfrm>
            <a:prstGeom prst="rect">
              <a:avLst/>
            </a:prstGeom>
            <a:noFill/>
            <a:ln w="38100">
              <a:solidFill>
                <a:srgbClr val="D752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630" y="8084"/>
              <a:ext cx="3148" cy="918"/>
            </a:xfrm>
            <a:prstGeom prst="rect">
              <a:avLst/>
            </a:prstGeom>
            <a:noFill/>
            <a:ln w="38100">
              <a:solidFill>
                <a:srgbClr val="D752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12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1. GPIO Function Description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82" name="文本框 23"/>
          <p:cNvSpPr txBox="1"/>
          <p:nvPr>
            <p:custDataLst>
              <p:tags r:id="rId2"/>
            </p:custDataLst>
          </p:nvPr>
        </p:nvSpPr>
        <p:spPr>
          <a:xfrm>
            <a:off x="923290" y="1257618"/>
            <a:ext cx="1057889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395474"/>
                </a:solidFill>
                <a:cs typeface="+mn-ea"/>
              </a:rPr>
              <a:t>There are 4 groups of I/O in STM32F103RCT6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395474"/>
                </a:solidFill>
                <a:cs typeface="+mn-ea"/>
              </a:rPr>
              <a:t>51 I/O ports</a:t>
            </a:r>
            <a:endParaRPr lang="en-US" altLang="zh-CN" sz="3200" dirty="0">
              <a:solidFill>
                <a:srgbClr val="395474"/>
              </a:solidFill>
              <a:cs typeface="+mn-ea"/>
            </a:endParaRPr>
          </a:p>
          <a:p>
            <a:pPr marL="742950" lvl="2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500" dirty="0">
                <a:solidFill>
                  <a:srgbClr val="395474"/>
                </a:solidFill>
                <a:cs typeface="+mn-ea"/>
              </a:rPr>
              <a:t>GPIOA0~A15</a:t>
            </a:r>
          </a:p>
          <a:p>
            <a:pPr marL="742950" lvl="2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500" dirty="0" smtClean="0">
                <a:solidFill>
                  <a:srgbClr val="395474"/>
                </a:solidFill>
                <a:cs typeface="+mn-ea"/>
              </a:rPr>
              <a:t>GPIOB0~B15</a:t>
            </a:r>
            <a:endParaRPr lang="en-US" altLang="zh-CN" sz="2500" dirty="0">
              <a:solidFill>
                <a:srgbClr val="395474"/>
              </a:solidFill>
              <a:cs typeface="+mn-ea"/>
            </a:endParaRPr>
          </a:p>
          <a:p>
            <a:pPr marL="742950" lvl="2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500" dirty="0" smtClean="0">
                <a:solidFill>
                  <a:srgbClr val="395474"/>
                </a:solidFill>
                <a:cs typeface="+mn-ea"/>
              </a:rPr>
              <a:t>GPIOC0~C15</a:t>
            </a:r>
            <a:endParaRPr lang="en-US" altLang="zh-CN" sz="2500" dirty="0">
              <a:solidFill>
                <a:srgbClr val="395474"/>
              </a:solidFill>
              <a:cs typeface="+mn-ea"/>
            </a:endParaRPr>
          </a:p>
          <a:p>
            <a:pPr marL="742950" lvl="2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500" dirty="0" smtClean="0">
                <a:solidFill>
                  <a:srgbClr val="395474"/>
                </a:solidFill>
                <a:cs typeface="+mn-ea"/>
              </a:rPr>
              <a:t>GPIOD0~D2</a:t>
            </a:r>
          </a:p>
          <a:p>
            <a:pPr marL="742950" lvl="2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500" dirty="0" smtClean="0">
                <a:solidFill>
                  <a:srgbClr val="395474"/>
                </a:solidFill>
                <a:cs typeface="+mn-ea"/>
              </a:rPr>
              <a:t>16*3 + 3 = 51</a:t>
            </a:r>
            <a:endParaRPr lang="zh-CN" altLang="en-US" sz="25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53" y="1938137"/>
            <a:ext cx="5803299" cy="464060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395474"/>
                </a:solidFill>
                <a:cs typeface="+mn-ea"/>
                <a:sym typeface="+mn-lt"/>
              </a:rPr>
              <a:t>3</a:t>
            </a:r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. </a:t>
            </a:r>
            <a:r>
              <a:rPr lang="en-US" altLang="zh-CN" sz="3600" dirty="0">
                <a:solidFill>
                  <a:srgbClr val="395474"/>
                </a:solidFill>
                <a:cs typeface="+mn-ea"/>
              </a:rPr>
              <a:t>How to </a:t>
            </a:r>
            <a:r>
              <a:rPr lang="en-US" altLang="zh-CN" sz="3600" dirty="0" smtClean="0">
                <a:solidFill>
                  <a:srgbClr val="395474"/>
                </a:solidFill>
                <a:cs typeface="+mn-ea"/>
              </a:rPr>
              <a:t>programming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7170" name="TextBox 1"/>
          <p:cNvSpPr txBox="1"/>
          <p:nvPr/>
        </p:nvSpPr>
        <p:spPr>
          <a:xfrm>
            <a:off x="449580" y="1035685"/>
            <a:ext cx="1158240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</a:defRPr>
            </a:lvl5pPr>
          </a:lstStyle>
          <a:p>
            <a:pPr marL="457200" indent="-457200" eaLnBrk="1" fontAlgn="auto" hangingPunct="1">
              <a:buClrTx/>
              <a:buFont typeface="Arial" panose="020B0604020202020204" pitchFamily="34" charset="0"/>
              <a:buChar char="•"/>
            </a:pPr>
            <a:r>
              <a:rPr lang="en-US" altLang="zh-CN" sz="3200" b="0" dirty="0" smtClean="0">
                <a:solidFill>
                  <a:srgbClr val="395474"/>
                </a:solidFill>
                <a:cs typeface="+mn-ea"/>
              </a:rPr>
              <a:t>Functions </a:t>
            </a:r>
            <a:r>
              <a:rPr lang="en-US" altLang="zh-CN" sz="3200" b="0" dirty="0">
                <a:solidFill>
                  <a:srgbClr val="395474"/>
                </a:solidFill>
                <a:cs typeface="+mn-ea"/>
              </a:rPr>
              <a:t>used </a:t>
            </a:r>
            <a:r>
              <a:rPr lang="en-US" altLang="zh-CN" sz="3200" b="0" dirty="0" smtClean="0">
                <a:solidFill>
                  <a:srgbClr val="395474"/>
                </a:solidFill>
                <a:cs typeface="+mn-ea"/>
              </a:rPr>
              <a:t>frequently</a:t>
            </a:r>
            <a:endParaRPr lang="en-US" altLang="zh-CN" sz="3200" b="0" dirty="0">
              <a:solidFill>
                <a:srgbClr val="395474"/>
              </a:solidFill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15075" t="1041" r="3617" b="47157"/>
          <a:stretch>
            <a:fillRect/>
          </a:stretch>
        </p:blipFill>
        <p:spPr>
          <a:xfrm>
            <a:off x="300563" y="1918844"/>
            <a:ext cx="5860542" cy="46840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"/>
          <a:stretch>
            <a:fillRect/>
          </a:stretch>
        </p:blipFill>
        <p:spPr>
          <a:xfrm>
            <a:off x="6271210" y="1174316"/>
            <a:ext cx="5768390" cy="5428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395474"/>
                </a:solidFill>
                <a:cs typeface="+mn-ea"/>
                <a:sym typeface="+mn-lt"/>
              </a:rPr>
              <a:t>3</a:t>
            </a:r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. </a:t>
            </a:r>
            <a:r>
              <a:rPr lang="en-US" altLang="zh-CN" sz="3600" dirty="0">
                <a:solidFill>
                  <a:srgbClr val="395474"/>
                </a:solidFill>
                <a:cs typeface="+mn-ea"/>
              </a:rPr>
              <a:t>How to </a:t>
            </a:r>
            <a:r>
              <a:rPr lang="en-US" altLang="zh-CN" sz="3600" dirty="0" smtClean="0">
                <a:solidFill>
                  <a:srgbClr val="395474"/>
                </a:solidFill>
                <a:cs typeface="+mn-ea"/>
              </a:rPr>
              <a:t>programming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7170" name="TextBox 1"/>
          <p:cNvSpPr txBox="1"/>
          <p:nvPr/>
        </p:nvSpPr>
        <p:spPr>
          <a:xfrm>
            <a:off x="449580" y="1035685"/>
            <a:ext cx="1158240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</a:defRPr>
            </a:lvl5pPr>
          </a:lstStyle>
          <a:p>
            <a:pPr marL="457200" indent="-457200" eaLnBrk="1" fontAlgn="auto" hangingPunct="1">
              <a:buClrTx/>
              <a:buFont typeface="Arial" panose="020B0604020202020204" pitchFamily="34" charset="0"/>
              <a:buChar char="•"/>
            </a:pPr>
            <a:r>
              <a:rPr lang="en-US" altLang="zh-CN" sz="3200" b="0" dirty="0">
                <a:solidFill>
                  <a:srgbClr val="395474"/>
                </a:solidFill>
                <a:cs typeface="+mn-ea"/>
              </a:rPr>
              <a:t>F</a:t>
            </a:r>
            <a:r>
              <a:rPr lang="en-US" altLang="zh-CN" sz="3200" b="0" dirty="0" smtClean="0">
                <a:solidFill>
                  <a:srgbClr val="395474"/>
                </a:solidFill>
                <a:cs typeface="+mn-ea"/>
              </a:rPr>
              <a:t>unctions </a:t>
            </a:r>
            <a:r>
              <a:rPr lang="en-US" altLang="zh-CN" sz="3200" b="0" dirty="0">
                <a:solidFill>
                  <a:srgbClr val="395474"/>
                </a:solidFill>
                <a:cs typeface="+mn-ea"/>
              </a:rPr>
              <a:t>used </a:t>
            </a:r>
            <a:r>
              <a:rPr lang="en-US" altLang="zh-CN" sz="3200" b="0" dirty="0" smtClean="0">
                <a:solidFill>
                  <a:srgbClr val="395474"/>
                </a:solidFill>
                <a:cs typeface="+mn-ea"/>
              </a:rPr>
              <a:t>frequently</a:t>
            </a:r>
            <a:endParaRPr lang="en-US" altLang="zh-CN" sz="3200" b="0" dirty="0">
              <a:solidFill>
                <a:srgbClr val="395474"/>
              </a:solidFill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3066" t="22405" r="4595" b="29429"/>
          <a:stretch>
            <a:fillRect/>
          </a:stretch>
        </p:blipFill>
        <p:spPr>
          <a:xfrm>
            <a:off x="368300" y="1827172"/>
            <a:ext cx="6032500" cy="47664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3067" t="70696" r="13405" b="4799"/>
          <a:stretch>
            <a:fillRect/>
          </a:stretch>
        </p:blipFill>
        <p:spPr>
          <a:xfrm>
            <a:off x="6570980" y="1827172"/>
            <a:ext cx="5461000" cy="2458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395474"/>
                </a:solidFill>
                <a:cs typeface="+mn-ea"/>
                <a:sym typeface="+mn-lt"/>
              </a:rPr>
              <a:t>3</a:t>
            </a:r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. </a:t>
            </a:r>
            <a:r>
              <a:rPr lang="en-US" altLang="zh-CN" sz="3600" dirty="0">
                <a:solidFill>
                  <a:srgbClr val="395474"/>
                </a:solidFill>
                <a:cs typeface="+mn-ea"/>
              </a:rPr>
              <a:t>How to </a:t>
            </a:r>
            <a:r>
              <a:rPr lang="en-US" altLang="zh-CN" sz="3600" dirty="0" smtClean="0">
                <a:solidFill>
                  <a:srgbClr val="395474"/>
                </a:solidFill>
                <a:cs typeface="+mn-ea"/>
              </a:rPr>
              <a:t>programming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7170" name="TextBox 1"/>
          <p:cNvSpPr txBox="1"/>
          <p:nvPr/>
        </p:nvSpPr>
        <p:spPr>
          <a:xfrm>
            <a:off x="449580" y="1035685"/>
            <a:ext cx="11582400" cy="143116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</a:defRPr>
            </a:lvl5pPr>
          </a:lstStyle>
          <a:p>
            <a:pPr marL="457200" indent="-457200" eaLnBrk="1" fontAlgn="auto" hangingPunct="1">
              <a:buClrTx/>
              <a:buFont typeface="Arial" panose="020B0604020202020204" pitchFamily="34" charset="0"/>
              <a:buChar char="•"/>
            </a:pPr>
            <a:r>
              <a:rPr lang="en-US" altLang="zh-CN" sz="3200" b="0" dirty="0" smtClean="0">
                <a:solidFill>
                  <a:srgbClr val="395474"/>
                </a:solidFill>
                <a:cs typeface="+mn-ea"/>
                <a:sym typeface="+mn-ea"/>
              </a:rPr>
              <a:t>Our goal this lab</a:t>
            </a:r>
          </a:p>
          <a:p>
            <a:pPr marL="857250" lvl="1" indent="-457200" eaLnBrk="1" fontAlgn="auto" hangingPunct="1">
              <a:buClrTx/>
              <a:buFont typeface="Arial" panose="020B0604020202020204" pitchFamily="34" charset="0"/>
              <a:buChar char="•"/>
            </a:pPr>
            <a:r>
              <a:rPr lang="en-US" altLang="zh-CN" sz="2500" dirty="0">
                <a:solidFill>
                  <a:srgbClr val="395474"/>
                </a:solidFill>
                <a:latin typeface="+mn-lt"/>
                <a:cs typeface="+mn-ea"/>
              </a:rPr>
              <a:t>On the ALIENTEK MiniSTM32 board, use KEY0 and KEY1 to control two LED DS0 and </a:t>
            </a:r>
            <a:r>
              <a:rPr lang="en-US" altLang="zh-CN" sz="2500" dirty="0" smtClean="0">
                <a:solidFill>
                  <a:srgbClr val="395474"/>
                </a:solidFill>
                <a:latin typeface="+mn-lt"/>
                <a:cs typeface="+mn-ea"/>
              </a:rPr>
              <a:t>DS1 individually</a:t>
            </a:r>
            <a:endParaRPr lang="en-US" altLang="zh-CN" sz="2500" dirty="0">
              <a:solidFill>
                <a:srgbClr val="395474"/>
              </a:solidFill>
              <a:latin typeface="+mn-lt"/>
              <a:cs typeface="+mn-ea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82880" y="2447925"/>
            <a:ext cx="11793220" cy="4318000"/>
            <a:chOff x="288" y="3855"/>
            <a:chExt cx="18572" cy="68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" y="3855"/>
              <a:ext cx="12437" cy="6801"/>
            </a:xfrm>
            <a:prstGeom prst="rect">
              <a:avLst/>
            </a:prstGeom>
          </p:spPr>
        </p:pic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77" y="7885"/>
              <a:ext cx="5702" cy="2293"/>
            </a:xfrm>
            <a:prstGeom prst="rect">
              <a:avLst/>
            </a:prstGeom>
            <a:noFill/>
            <a:ln w="9525">
              <a:noFill/>
            </a:ln>
            <a:effectLst>
              <a:prstShdw prst="shdw13" dist="53882" dir="13499999">
                <a:schemeClr val="bg2">
                  <a:alpha val="50000"/>
                </a:schemeClr>
              </a:prstShdw>
            </a:effectLst>
          </p:spPr>
        </p:pic>
        <p:pic>
          <p:nvPicPr>
            <p:cNvPr id="6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96" y="4918"/>
              <a:ext cx="5864" cy="2160"/>
            </a:xfrm>
            <a:prstGeom prst="rect">
              <a:avLst/>
            </a:prstGeom>
            <a:noFill/>
            <a:ln w="9525">
              <a:noFill/>
            </a:ln>
            <a:effectLst>
              <a:prstShdw prst="shdw13" dist="53882" dir="13499999">
                <a:schemeClr val="bg2">
                  <a:alpha val="50000"/>
                </a:schemeClr>
              </a:prstShdw>
            </a:effec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395474"/>
                </a:solidFill>
                <a:cs typeface="+mn-ea"/>
                <a:sym typeface="+mn-lt"/>
              </a:rPr>
              <a:t>3</a:t>
            </a:r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. </a:t>
            </a:r>
            <a:r>
              <a:rPr lang="en-US" altLang="zh-CN" sz="3600" dirty="0">
                <a:solidFill>
                  <a:srgbClr val="395474"/>
                </a:solidFill>
                <a:cs typeface="+mn-ea"/>
              </a:rPr>
              <a:t>How to </a:t>
            </a:r>
            <a:r>
              <a:rPr lang="en-US" altLang="zh-CN" sz="3600" dirty="0" smtClean="0">
                <a:solidFill>
                  <a:srgbClr val="395474"/>
                </a:solidFill>
                <a:cs typeface="+mn-ea"/>
              </a:rPr>
              <a:t>programming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7170" name="TextBox 1"/>
          <p:cNvSpPr txBox="1"/>
          <p:nvPr/>
        </p:nvSpPr>
        <p:spPr>
          <a:xfrm>
            <a:off x="449580" y="1035685"/>
            <a:ext cx="11582400" cy="143116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</a:defRPr>
            </a:lvl5pPr>
          </a:lstStyle>
          <a:p>
            <a:pPr marL="457200" indent="-457200" eaLnBrk="1" fontAlgn="auto" hangingPunct="1">
              <a:buClrTx/>
              <a:buFont typeface="Arial" panose="020B0604020202020204" pitchFamily="34" charset="0"/>
              <a:buChar char="•"/>
            </a:pPr>
            <a:r>
              <a:rPr lang="en-US" altLang="zh-CN" sz="3200" b="0" dirty="0" smtClean="0">
                <a:solidFill>
                  <a:srgbClr val="395474"/>
                </a:solidFill>
                <a:cs typeface="+mn-ea"/>
                <a:sym typeface="+mn-ea"/>
              </a:rPr>
              <a:t>GPIO Configuration</a:t>
            </a:r>
          </a:p>
          <a:p>
            <a:pPr marL="857250" lvl="1" indent="-457200" eaLnBrk="1" fontAlgn="auto" hangingPunct="1">
              <a:buClrTx/>
              <a:buFont typeface="Arial" panose="020B0604020202020204" pitchFamily="34" charset="0"/>
              <a:buChar char="•"/>
            </a:pPr>
            <a:r>
              <a:rPr lang="en-US" altLang="zh-CN" sz="2500" dirty="0" smtClean="0">
                <a:solidFill>
                  <a:srgbClr val="395474"/>
                </a:solidFill>
                <a:latin typeface="+mn-lt"/>
                <a:cs typeface="+mn-ea"/>
              </a:rPr>
              <a:t>Find </a:t>
            </a:r>
            <a:r>
              <a:rPr lang="en-US" altLang="zh-CN" sz="2500" dirty="0">
                <a:solidFill>
                  <a:srgbClr val="395474"/>
                </a:solidFill>
                <a:latin typeface="+mn-lt"/>
                <a:cs typeface="+mn-ea"/>
              </a:rPr>
              <a:t>the pins connected to KEY0, KEY1, DS0 and DS1, which are PC5, PA15, PA8 and PD2 </a:t>
            </a:r>
            <a:endParaRPr lang="en-US" altLang="zh-CN" sz="2500" dirty="0">
              <a:solidFill>
                <a:srgbClr val="395474"/>
              </a:solidFill>
              <a:latin typeface="+mn-lt"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82" y="2569919"/>
            <a:ext cx="9050626" cy="41776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395474"/>
                </a:solidFill>
                <a:cs typeface="+mn-ea"/>
                <a:sym typeface="+mn-lt"/>
              </a:rPr>
              <a:t>3</a:t>
            </a:r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. </a:t>
            </a:r>
            <a:r>
              <a:rPr lang="en-US" altLang="zh-CN" sz="3600" dirty="0">
                <a:solidFill>
                  <a:srgbClr val="395474"/>
                </a:solidFill>
                <a:cs typeface="+mn-ea"/>
              </a:rPr>
              <a:t>How to </a:t>
            </a:r>
            <a:r>
              <a:rPr lang="en-US" altLang="zh-CN" sz="3600" dirty="0" smtClean="0">
                <a:solidFill>
                  <a:srgbClr val="395474"/>
                </a:solidFill>
                <a:cs typeface="+mn-ea"/>
              </a:rPr>
              <a:t>programming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449580" y="1035685"/>
            <a:ext cx="1158240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</a:defRPr>
            </a:lvl5pPr>
          </a:lstStyle>
          <a:p>
            <a:pPr marL="457200" indent="-457200" eaLnBrk="1" fontAlgn="auto" hangingPunct="1">
              <a:buClrTx/>
              <a:buFont typeface="Arial" panose="020B0604020202020204" pitchFamily="34" charset="0"/>
              <a:buChar char="•"/>
            </a:pPr>
            <a:r>
              <a:rPr lang="en-US" altLang="zh-CN" sz="3200" b="0" dirty="0" smtClean="0">
                <a:solidFill>
                  <a:srgbClr val="395474"/>
                </a:solidFill>
                <a:cs typeface="+mn-ea"/>
                <a:sym typeface="+mn-ea"/>
              </a:rPr>
              <a:t>The generated files and codes</a:t>
            </a:r>
            <a:endParaRPr lang="en-US" altLang="zh-CN" sz="2500" dirty="0">
              <a:solidFill>
                <a:srgbClr val="395474"/>
              </a:solidFill>
              <a:latin typeface="+mn-lt"/>
              <a:cs typeface="+mn-ea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20436" y="1198868"/>
            <a:ext cx="11092872" cy="5614128"/>
            <a:chOff x="720436" y="1198868"/>
            <a:chExt cx="11092872" cy="5614128"/>
          </a:xfrm>
        </p:grpSpPr>
        <p:grpSp>
          <p:nvGrpSpPr>
            <p:cNvPr id="19" name="组合 18"/>
            <p:cNvGrpSpPr/>
            <p:nvPr/>
          </p:nvGrpSpPr>
          <p:grpSpPr>
            <a:xfrm>
              <a:off x="720436" y="1198868"/>
              <a:ext cx="11092872" cy="5614128"/>
              <a:chOff x="720436" y="1198868"/>
              <a:chExt cx="11092872" cy="5614128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720436" y="1198868"/>
                <a:ext cx="11092872" cy="5594480"/>
                <a:chOff x="720436" y="1198868"/>
                <a:chExt cx="11092872" cy="5594480"/>
              </a:xfrm>
            </p:grpSpPr>
            <p:pic>
              <p:nvPicPr>
                <p:cNvPr id="26" name="图片 2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0436" y="1695337"/>
                  <a:ext cx="2849274" cy="4895097"/>
                </a:xfrm>
                <a:prstGeom prst="rect">
                  <a:avLst/>
                </a:prstGeom>
              </p:spPr>
            </p:pic>
            <p:pic>
              <p:nvPicPr>
                <p:cNvPr id="27" name="图片 2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58046" y="2175137"/>
                  <a:ext cx="3124200" cy="1781175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29" name="图片 28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37344" b="35154"/>
                <a:stretch>
                  <a:fillRect/>
                </a:stretch>
              </p:blipFill>
              <p:spPr>
                <a:xfrm>
                  <a:off x="3758046" y="1731297"/>
                  <a:ext cx="3124200" cy="323273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30" name="图片 2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48945" y="1198868"/>
                  <a:ext cx="4664363" cy="5594480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31" name="矩形 30"/>
                <p:cNvSpPr/>
                <p:nvPr/>
              </p:nvSpPr>
              <p:spPr>
                <a:xfrm>
                  <a:off x="1145583" y="3214254"/>
                  <a:ext cx="1209690" cy="248889"/>
                </a:xfrm>
                <a:prstGeom prst="rect">
                  <a:avLst/>
                </a:prstGeom>
                <a:noFill/>
                <a:ln w="38100">
                  <a:solidFill>
                    <a:srgbClr val="D752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1145583" y="3398981"/>
                  <a:ext cx="1209690" cy="221673"/>
                </a:xfrm>
                <a:prstGeom prst="rect">
                  <a:avLst/>
                </a:prstGeom>
                <a:noFill/>
                <a:ln w="38100">
                  <a:solidFill>
                    <a:srgbClr val="D752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1145583" y="3647869"/>
                  <a:ext cx="1985544" cy="157511"/>
                </a:xfrm>
                <a:prstGeom prst="rect">
                  <a:avLst/>
                </a:prstGeom>
                <a:noFill/>
                <a:ln w="38100">
                  <a:solidFill>
                    <a:srgbClr val="D752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4" name="直接箭头连接符 33"/>
                <p:cNvCxnSpPr>
                  <a:stCxn id="31" idx="3"/>
                  <a:endCxn id="29" idx="1"/>
                </p:cNvCxnSpPr>
                <p:nvPr/>
              </p:nvCxnSpPr>
              <p:spPr>
                <a:xfrm flipV="1">
                  <a:off x="2355273" y="1892934"/>
                  <a:ext cx="1402773" cy="144576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箭头连接符 34"/>
                <p:cNvCxnSpPr>
                  <a:stCxn id="32" idx="3"/>
                  <a:endCxn id="27" idx="1"/>
                </p:cNvCxnSpPr>
                <p:nvPr/>
              </p:nvCxnSpPr>
              <p:spPr>
                <a:xfrm flipV="1">
                  <a:off x="2355273" y="3065725"/>
                  <a:ext cx="1402773" cy="444093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箭头连接符 35"/>
                <p:cNvCxnSpPr>
                  <a:stCxn id="33" idx="2"/>
                  <a:endCxn id="25" idx="1"/>
                </p:cNvCxnSpPr>
                <p:nvPr/>
              </p:nvCxnSpPr>
              <p:spPr>
                <a:xfrm>
                  <a:off x="2138355" y="3805380"/>
                  <a:ext cx="1619691" cy="163955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箭头连接符 36"/>
                <p:cNvCxnSpPr>
                  <a:stCxn id="21" idx="3"/>
                  <a:endCxn id="30" idx="1"/>
                </p:cNvCxnSpPr>
                <p:nvPr/>
              </p:nvCxnSpPr>
              <p:spPr>
                <a:xfrm flipV="1">
                  <a:off x="2439761" y="3996108"/>
                  <a:ext cx="4709184" cy="3198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58046" y="4076879"/>
                <a:ext cx="3124200" cy="2736117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sp>
          <p:nvSpPr>
            <p:cNvPr id="21" name="矩形 20"/>
            <p:cNvSpPr/>
            <p:nvPr/>
          </p:nvSpPr>
          <p:spPr>
            <a:xfrm>
              <a:off x="1230071" y="4191543"/>
              <a:ext cx="1209690" cy="248889"/>
            </a:xfrm>
            <a:prstGeom prst="rect">
              <a:avLst/>
            </a:prstGeom>
            <a:noFill/>
            <a:ln w="38100">
              <a:solidFill>
                <a:srgbClr val="D752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395474"/>
                </a:solidFill>
                <a:cs typeface="+mn-ea"/>
                <a:sym typeface="+mn-lt"/>
              </a:rPr>
              <a:t>3</a:t>
            </a:r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. </a:t>
            </a:r>
            <a:r>
              <a:rPr lang="en-US" altLang="zh-CN" sz="3600" dirty="0">
                <a:solidFill>
                  <a:srgbClr val="395474"/>
                </a:solidFill>
                <a:cs typeface="+mn-ea"/>
              </a:rPr>
              <a:t>How to </a:t>
            </a:r>
            <a:r>
              <a:rPr lang="en-US" altLang="zh-CN" sz="3600" dirty="0" smtClean="0">
                <a:solidFill>
                  <a:srgbClr val="395474"/>
                </a:solidFill>
                <a:cs typeface="+mn-ea"/>
              </a:rPr>
              <a:t>programming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449580" y="1035685"/>
            <a:ext cx="4676140" cy="25533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</a:defRPr>
            </a:lvl5pPr>
          </a:lstStyle>
          <a:p>
            <a:pPr marL="457200" indent="-457200" eaLnBrk="1" fontAlgn="auto" hangingPunct="1">
              <a:buClrTx/>
              <a:buFont typeface="Arial" panose="020B0604020202020204" pitchFamily="34" charset="0"/>
              <a:buChar char="•"/>
            </a:pPr>
            <a:r>
              <a:rPr lang="en-US" altLang="zh-CN" sz="3200" b="0" dirty="0" smtClean="0">
                <a:solidFill>
                  <a:srgbClr val="395474"/>
                </a:solidFill>
                <a:cs typeface="+mn-ea"/>
                <a:sym typeface="+mn-ea"/>
              </a:rPr>
              <a:t>Use right click menu </a:t>
            </a:r>
            <a:r>
              <a:rPr lang="en-US" altLang="zh-CN" sz="3200" i="1" dirty="0" smtClean="0">
                <a:solidFill>
                  <a:srgbClr val="395474"/>
                </a:solidFill>
                <a:cs typeface="+mn-ea"/>
                <a:sym typeface="+mn-ea"/>
              </a:rPr>
              <a:t>“Open Declaration”</a:t>
            </a:r>
            <a:r>
              <a:rPr lang="en-US" altLang="zh-CN" sz="3200" b="0" dirty="0" smtClean="0">
                <a:solidFill>
                  <a:srgbClr val="395474"/>
                </a:solidFill>
                <a:cs typeface="+mn-ea"/>
                <a:sym typeface="+mn-ea"/>
              </a:rPr>
              <a:t> to check the definition of functions or structures</a:t>
            </a:r>
            <a:endParaRPr lang="en-US" altLang="zh-CN" sz="2500" dirty="0">
              <a:solidFill>
                <a:srgbClr val="395474"/>
              </a:solidFill>
              <a:latin typeface="+mn-lt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520" y="1289050"/>
            <a:ext cx="5629275" cy="3209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395474"/>
                </a:solidFill>
                <a:cs typeface="+mn-ea"/>
                <a:sym typeface="+mn-lt"/>
              </a:rPr>
              <a:t>3</a:t>
            </a:r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. </a:t>
            </a:r>
            <a:r>
              <a:rPr lang="en-US" altLang="zh-CN" sz="3600" dirty="0">
                <a:solidFill>
                  <a:srgbClr val="395474"/>
                </a:solidFill>
                <a:cs typeface="+mn-ea"/>
              </a:rPr>
              <a:t>How to </a:t>
            </a:r>
            <a:r>
              <a:rPr lang="en-US" altLang="zh-CN" sz="3600" dirty="0" smtClean="0">
                <a:solidFill>
                  <a:srgbClr val="395474"/>
                </a:solidFill>
                <a:cs typeface="+mn-ea"/>
              </a:rPr>
              <a:t>programming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449580" y="1035685"/>
            <a:ext cx="1158240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</a:defRPr>
            </a:lvl5pPr>
          </a:lstStyle>
          <a:p>
            <a:pPr marL="457200" indent="-457200" eaLnBrk="1" fontAlgn="auto" hangingPunct="1">
              <a:buClrTx/>
              <a:buFont typeface="Arial" panose="020B0604020202020204" pitchFamily="34" charset="0"/>
              <a:buChar char="•"/>
            </a:pPr>
            <a:r>
              <a:rPr lang="en-US" altLang="zh-CN" sz="3200" b="0" dirty="0" smtClean="0">
                <a:solidFill>
                  <a:srgbClr val="395474"/>
                </a:solidFill>
                <a:cs typeface="+mn-ea"/>
                <a:sym typeface="+mn-ea"/>
              </a:rPr>
              <a:t>The structure used frequently</a:t>
            </a:r>
            <a:endParaRPr lang="en-US" altLang="zh-CN" sz="2500" dirty="0">
              <a:solidFill>
                <a:srgbClr val="395474"/>
              </a:solidFill>
              <a:latin typeface="+mn-lt"/>
              <a:cs typeface="+mn-ea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95" y="2430489"/>
            <a:ext cx="10067925" cy="32956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/>
          <a:srcRect t="17567"/>
          <a:stretch>
            <a:fillRect/>
          </a:stretch>
        </p:blipFill>
        <p:spPr>
          <a:xfrm>
            <a:off x="1006895" y="1785329"/>
            <a:ext cx="3085365" cy="4802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395474"/>
                </a:solidFill>
                <a:cs typeface="+mn-ea"/>
                <a:sym typeface="+mn-lt"/>
              </a:rPr>
              <a:t>3</a:t>
            </a:r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. </a:t>
            </a:r>
            <a:r>
              <a:rPr lang="en-US" altLang="zh-CN" sz="3600" dirty="0">
                <a:solidFill>
                  <a:srgbClr val="395474"/>
                </a:solidFill>
                <a:cs typeface="+mn-ea"/>
              </a:rPr>
              <a:t>How to </a:t>
            </a:r>
            <a:r>
              <a:rPr lang="en-US" altLang="zh-CN" sz="3600" dirty="0" smtClean="0">
                <a:solidFill>
                  <a:srgbClr val="395474"/>
                </a:solidFill>
                <a:cs typeface="+mn-ea"/>
              </a:rPr>
              <a:t>programming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449580" y="1035685"/>
            <a:ext cx="11582400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j-lt"/>
              </a:defRPr>
            </a:lvl5pPr>
          </a:lstStyle>
          <a:p>
            <a:pPr marL="457200" indent="-457200" eaLnBrk="1" fontAlgn="auto" hangingPunct="1">
              <a:buClrTx/>
              <a:buFont typeface="Arial" panose="020B0604020202020204" pitchFamily="34" charset="0"/>
              <a:buChar char="•"/>
            </a:pPr>
            <a:r>
              <a:rPr lang="en-US" altLang="zh-CN" sz="3200" b="0" dirty="0" smtClean="0">
                <a:solidFill>
                  <a:srgbClr val="395474"/>
                </a:solidFill>
                <a:cs typeface="+mn-ea"/>
                <a:sym typeface="+mn-ea"/>
              </a:rPr>
              <a:t>Add our codes in </a:t>
            </a:r>
            <a:r>
              <a:rPr lang="en-US" altLang="zh-CN" sz="3200" b="0" dirty="0" err="1" smtClean="0">
                <a:solidFill>
                  <a:srgbClr val="395474"/>
                </a:solidFill>
                <a:cs typeface="+mn-ea"/>
                <a:sym typeface="+mn-ea"/>
              </a:rPr>
              <a:t>main.c</a:t>
            </a:r>
            <a:endParaRPr lang="en-US" altLang="zh-CN" sz="2500" dirty="0">
              <a:solidFill>
                <a:srgbClr val="395474"/>
              </a:solidFill>
              <a:latin typeface="+mn-lt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12" y="1758585"/>
            <a:ext cx="10610140" cy="44851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_椭圆 2"/>
          <p:cNvSpPr/>
          <p:nvPr>
            <p:custDataLst>
              <p:tags r:id="rId1"/>
            </p:custDataLst>
          </p:nvPr>
        </p:nvSpPr>
        <p:spPr>
          <a:xfrm>
            <a:off x="5612246" y="2100236"/>
            <a:ext cx="967512" cy="9675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170" dirty="0" smtClean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417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131129" y="3312307"/>
            <a:ext cx="5929746" cy="919675"/>
            <a:chOff x="3084945" y="3312307"/>
            <a:chExt cx="5929746" cy="919675"/>
          </a:xfrm>
        </p:grpSpPr>
        <p:sp>
          <p:nvSpPr>
            <p:cNvPr id="8" name="PA_圆角矩形 1"/>
            <p:cNvSpPr/>
            <p:nvPr>
              <p:custDataLst>
                <p:tags r:id="rId2"/>
              </p:custDataLst>
            </p:nvPr>
          </p:nvSpPr>
          <p:spPr>
            <a:xfrm>
              <a:off x="3084945" y="3312307"/>
              <a:ext cx="5929746" cy="91967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949" tIns="34474" rIns="68949" bIns="34474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_MH_Entry_1"/>
            <p:cNvSpPr/>
            <p:nvPr>
              <p:custDataLst>
                <p:tags r:id="rId3"/>
              </p:custDataLst>
            </p:nvPr>
          </p:nvSpPr>
          <p:spPr>
            <a:xfrm>
              <a:off x="3084945" y="3525925"/>
              <a:ext cx="5929746" cy="492443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lvl="0" algn="ctr"/>
              <a:r>
                <a:rPr lang="en-US" altLang="zh-CN" sz="3200" dirty="0" smtClean="0">
                  <a:solidFill>
                    <a:schemeClr val="bg1"/>
                  </a:solidFill>
                  <a:cs typeface="+mn-ea"/>
                </a:rPr>
                <a:t>Practice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395474"/>
                </a:solidFill>
                <a:cs typeface="+mn-ea"/>
                <a:sym typeface="+mn-lt"/>
              </a:rPr>
              <a:t>4. Practice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3" name="文本框 23"/>
          <p:cNvSpPr txBox="1"/>
          <p:nvPr>
            <p:custDataLst>
              <p:tags r:id="rId2"/>
            </p:custDataLst>
          </p:nvPr>
        </p:nvSpPr>
        <p:spPr>
          <a:xfrm>
            <a:off x="923291" y="1664019"/>
            <a:ext cx="10908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395474"/>
                </a:solidFill>
                <a:cs typeface="+mn-ea"/>
                <a:sym typeface="+mn-lt"/>
              </a:rPr>
              <a:t>Run the demo on MiniSTM32 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395474"/>
                </a:solidFill>
                <a:cs typeface="+mn-ea"/>
                <a:sym typeface="+mn-lt"/>
              </a:rPr>
              <a:t>Complete the quiz on Sakai site(it will start on Saturday and end on Monday next week)</a:t>
            </a:r>
            <a:endParaRPr lang="en-US" altLang="zh-CN" sz="3200" dirty="0">
              <a:solidFill>
                <a:srgbClr val="39547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12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1. GPIO Function Description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82" name="文本框 23"/>
          <p:cNvSpPr txBox="1"/>
          <p:nvPr>
            <p:custDataLst>
              <p:tags r:id="rId2"/>
            </p:custDataLst>
          </p:nvPr>
        </p:nvSpPr>
        <p:spPr>
          <a:xfrm>
            <a:off x="655782" y="1257618"/>
            <a:ext cx="11471563" cy="546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395474"/>
                </a:solidFill>
                <a:cs typeface="+mn-ea"/>
              </a:rPr>
              <a:t>Each GPIO port in STM32 can be individually configured by </a:t>
            </a:r>
            <a:r>
              <a:rPr lang="en-US" altLang="zh-CN" sz="3200" dirty="0" smtClean="0">
                <a:solidFill>
                  <a:srgbClr val="395474"/>
                </a:solidFill>
                <a:cs typeface="+mn-ea"/>
              </a:rPr>
              <a:t>software in 8 </a:t>
            </a:r>
            <a:r>
              <a:rPr lang="en-US" altLang="zh-CN" sz="3200" dirty="0">
                <a:solidFill>
                  <a:srgbClr val="395474"/>
                </a:solidFill>
                <a:cs typeface="+mn-ea"/>
              </a:rPr>
              <a:t>modes 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 sz="2300" dirty="0">
                <a:solidFill>
                  <a:srgbClr val="395474"/>
                </a:solidFill>
                <a:cs typeface="+mn-ea"/>
              </a:rPr>
              <a:t>输入浮空 </a:t>
            </a:r>
            <a:r>
              <a:rPr lang="en-US" altLang="zh-CN" sz="2300" dirty="0">
                <a:solidFill>
                  <a:srgbClr val="395474"/>
                </a:solidFill>
                <a:cs typeface="+mn-ea"/>
              </a:rPr>
              <a:t>Input floating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 sz="2300" dirty="0">
                <a:solidFill>
                  <a:srgbClr val="395474"/>
                </a:solidFill>
                <a:cs typeface="+mn-ea"/>
              </a:rPr>
              <a:t>输入上拉 </a:t>
            </a:r>
            <a:r>
              <a:rPr lang="en-US" altLang="zh-CN" sz="2300" dirty="0">
                <a:solidFill>
                  <a:srgbClr val="395474"/>
                </a:solidFill>
                <a:cs typeface="+mn-ea"/>
              </a:rPr>
              <a:t>Input pull-up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 sz="2300" dirty="0">
                <a:solidFill>
                  <a:srgbClr val="395474"/>
                </a:solidFill>
                <a:cs typeface="+mn-ea"/>
              </a:rPr>
              <a:t>输入下拉 </a:t>
            </a:r>
            <a:r>
              <a:rPr lang="en-US" altLang="zh-CN" sz="2300" dirty="0">
                <a:solidFill>
                  <a:srgbClr val="395474"/>
                </a:solidFill>
                <a:cs typeface="+mn-ea"/>
              </a:rPr>
              <a:t>Input pull-down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 sz="2300" dirty="0">
                <a:solidFill>
                  <a:srgbClr val="395474"/>
                </a:solidFill>
                <a:cs typeface="+mn-ea"/>
              </a:rPr>
              <a:t>模拟输入 </a:t>
            </a:r>
            <a:r>
              <a:rPr lang="en-US" altLang="zh-CN" sz="2300" dirty="0">
                <a:solidFill>
                  <a:srgbClr val="395474"/>
                </a:solidFill>
                <a:cs typeface="+mn-ea"/>
              </a:rPr>
              <a:t>Analog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 sz="2300" dirty="0">
                <a:solidFill>
                  <a:srgbClr val="395474"/>
                </a:solidFill>
                <a:cs typeface="+mn-ea"/>
              </a:rPr>
              <a:t>开漏输出 </a:t>
            </a:r>
            <a:r>
              <a:rPr lang="en-US" altLang="zh-CN" sz="2300" dirty="0">
                <a:solidFill>
                  <a:srgbClr val="395474"/>
                </a:solidFill>
                <a:cs typeface="+mn-ea"/>
              </a:rPr>
              <a:t>Output open-drain with pull-up or pull-down capability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 sz="2300" dirty="0">
                <a:solidFill>
                  <a:srgbClr val="395474"/>
                </a:solidFill>
                <a:cs typeface="+mn-ea"/>
              </a:rPr>
              <a:t>开漏复用功能 </a:t>
            </a:r>
            <a:r>
              <a:rPr lang="en-US" altLang="zh-CN" sz="2300" dirty="0">
                <a:solidFill>
                  <a:srgbClr val="395474"/>
                </a:solidFill>
                <a:cs typeface="+mn-ea"/>
                <a:sym typeface="+mn-ea"/>
              </a:rPr>
              <a:t>Alternate function open-drain with pull-up or pull-down capability</a:t>
            </a:r>
            <a:endParaRPr lang="en-US" altLang="zh-CN" sz="2300" dirty="0">
              <a:solidFill>
                <a:srgbClr val="395474"/>
              </a:solidFill>
              <a:cs typeface="+mn-ea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 sz="2300" dirty="0">
                <a:solidFill>
                  <a:srgbClr val="395474"/>
                </a:solidFill>
                <a:cs typeface="+mn-ea"/>
              </a:rPr>
              <a:t>推挽式输出 </a:t>
            </a:r>
            <a:r>
              <a:rPr lang="en-US" altLang="zh-CN" sz="2300" dirty="0">
                <a:solidFill>
                  <a:srgbClr val="395474"/>
                </a:solidFill>
                <a:cs typeface="+mn-ea"/>
                <a:sym typeface="+mn-ea"/>
              </a:rPr>
              <a:t>Output push-pull with pull-up or pull-down capability</a:t>
            </a:r>
            <a:endParaRPr lang="en-US" altLang="zh-CN" sz="2300" dirty="0">
              <a:solidFill>
                <a:srgbClr val="395474"/>
              </a:solidFill>
              <a:cs typeface="+mn-ea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 sz="2300" dirty="0">
                <a:solidFill>
                  <a:srgbClr val="395474"/>
                </a:solidFill>
                <a:cs typeface="+mn-ea"/>
              </a:rPr>
              <a:t>推挽式复用功能 </a:t>
            </a:r>
            <a:r>
              <a:rPr lang="en-US" altLang="zh-CN" sz="2300" dirty="0">
                <a:solidFill>
                  <a:srgbClr val="395474"/>
                </a:solidFill>
                <a:cs typeface="+mn-ea"/>
                <a:sym typeface="+mn-ea"/>
              </a:rPr>
              <a:t>Alternate function push-pull with pull-up or pull-down capability</a:t>
            </a:r>
            <a:endParaRPr lang="zh-CN" altLang="en-US" sz="2300" dirty="0">
              <a:solidFill>
                <a:srgbClr val="395474"/>
              </a:solidFill>
              <a:cs typeface="+mn-ea"/>
              <a:sym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395474"/>
                </a:solidFill>
                <a:cs typeface="+mn-ea"/>
              </a:rPr>
              <a:t>More about GPIO </a:t>
            </a:r>
            <a:r>
              <a:rPr lang="en-US" altLang="zh-CN" sz="3200" dirty="0">
                <a:solidFill>
                  <a:srgbClr val="395474"/>
                </a:solidFill>
                <a:cs typeface="+mn-ea"/>
              </a:rPr>
              <a:t>and </a:t>
            </a:r>
            <a:r>
              <a:rPr lang="en-US" altLang="zh-CN" sz="3200" dirty="0" smtClean="0">
                <a:solidFill>
                  <a:srgbClr val="395474"/>
                </a:solidFill>
                <a:cs typeface="+mn-ea"/>
              </a:rPr>
              <a:t>the corresponding feature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zh-CN" sz="2300" dirty="0">
                <a:solidFill>
                  <a:srgbClr val="395474"/>
                </a:solidFill>
                <a:cs typeface="+mn-ea"/>
              </a:rPr>
              <a:t>https://blog.stratifylabs.co/device/2013-10-21-Understanding-Microcontroller-Pin-Input-Output-Modes</a:t>
            </a:r>
            <a:r>
              <a:rPr lang="en-US" altLang="zh-CN" sz="2300" dirty="0" smtClean="0">
                <a:solidFill>
                  <a:srgbClr val="395474"/>
                </a:solidFill>
                <a:cs typeface="+mn-ea"/>
              </a:rPr>
              <a:t>/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zh-CN" sz="2300" dirty="0">
                <a:solidFill>
                  <a:srgbClr val="395474"/>
                </a:solidFill>
                <a:cs typeface="+mn-ea"/>
                <a:sym typeface="+mn-lt"/>
              </a:rPr>
              <a:t>http://www.openedv.com/posts/list/21980.htm</a:t>
            </a:r>
            <a:endParaRPr lang="zh-CN" altLang="en-US" sz="2300" dirty="0">
              <a:solidFill>
                <a:srgbClr val="395474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12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1. GPIO Function Description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82" name="文本框 23"/>
          <p:cNvSpPr txBox="1"/>
          <p:nvPr>
            <p:custDataLst>
              <p:tags r:id="rId2"/>
            </p:custDataLst>
          </p:nvPr>
        </p:nvSpPr>
        <p:spPr>
          <a:xfrm>
            <a:off x="655782" y="1257618"/>
            <a:ext cx="1147156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395474"/>
                </a:solidFill>
                <a:cs typeface="+mn-ea"/>
                <a:sym typeface="+mn-ea"/>
              </a:rPr>
              <a:t>Input floating</a:t>
            </a:r>
            <a:r>
              <a:rPr lang="en-US" altLang="zh-CN" sz="3200" dirty="0">
                <a:solidFill>
                  <a:srgbClr val="395474"/>
                </a:solidFill>
                <a:cs typeface="+mn-ea"/>
              </a:rPr>
              <a:t> </a:t>
            </a:r>
            <a:endParaRPr lang="en-US" altLang="zh-CN" sz="32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pic>
        <p:nvPicPr>
          <p:cNvPr id="1331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0465" y="1928495"/>
            <a:ext cx="8342630" cy="4702810"/>
          </a:xfrm>
          <a:prstGeom prst="rect">
            <a:avLst/>
          </a:prstGeom>
          <a:noFill/>
          <a:ln w="9525">
            <a:noFill/>
          </a:ln>
          <a:effectLst>
            <a:prstShdw prst="shdw13" dist="53882" dir="13499999">
              <a:schemeClr val="bg2">
                <a:alpha val="50000"/>
              </a:schemeClr>
            </a:prst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12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1. GPIO Function Description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82" name="文本框 23"/>
          <p:cNvSpPr txBox="1"/>
          <p:nvPr>
            <p:custDataLst>
              <p:tags r:id="rId2"/>
            </p:custDataLst>
          </p:nvPr>
        </p:nvSpPr>
        <p:spPr>
          <a:xfrm>
            <a:off x="655782" y="1257618"/>
            <a:ext cx="1147156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395474"/>
                </a:solidFill>
                <a:cs typeface="+mn-ea"/>
                <a:sym typeface="+mn-ea"/>
              </a:rPr>
              <a:t>Input pull-up</a:t>
            </a:r>
            <a:r>
              <a:rPr lang="en-US" altLang="zh-CN" sz="3200" dirty="0">
                <a:solidFill>
                  <a:srgbClr val="395474"/>
                </a:solidFill>
                <a:cs typeface="+mn-ea"/>
              </a:rPr>
              <a:t> </a:t>
            </a:r>
            <a:endParaRPr lang="zh-CN" altLang="en-US" sz="23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pic>
        <p:nvPicPr>
          <p:cNvPr id="14341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" y="1926590"/>
            <a:ext cx="8389620" cy="4658360"/>
          </a:xfrm>
          <a:prstGeom prst="rect">
            <a:avLst/>
          </a:prstGeom>
          <a:noFill/>
          <a:ln w="9525">
            <a:noFill/>
          </a:ln>
          <a:effectLst>
            <a:prstShdw prst="shdw13" dist="53882" dir="13499999">
              <a:schemeClr val="bg2">
                <a:alpha val="50000"/>
              </a:schemeClr>
            </a:prst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12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1. GPIO Function Description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82" name="文本框 23"/>
          <p:cNvSpPr txBox="1"/>
          <p:nvPr>
            <p:custDataLst>
              <p:tags r:id="rId2"/>
            </p:custDataLst>
          </p:nvPr>
        </p:nvSpPr>
        <p:spPr>
          <a:xfrm>
            <a:off x="655782" y="1257618"/>
            <a:ext cx="1147156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395474"/>
                </a:solidFill>
                <a:cs typeface="+mn-ea"/>
                <a:sym typeface="+mn-ea"/>
              </a:rPr>
              <a:t>Input pull-down</a:t>
            </a:r>
            <a:r>
              <a:rPr lang="en-US" altLang="zh-CN" sz="3200" dirty="0">
                <a:solidFill>
                  <a:srgbClr val="395474"/>
                </a:solidFill>
                <a:cs typeface="+mn-ea"/>
              </a:rPr>
              <a:t> </a:t>
            </a:r>
            <a:endParaRPr lang="zh-CN" altLang="en-US" sz="23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pic>
        <p:nvPicPr>
          <p:cNvPr id="15365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5" y="1842770"/>
            <a:ext cx="8368665" cy="4714240"/>
          </a:xfrm>
          <a:prstGeom prst="rect">
            <a:avLst/>
          </a:prstGeom>
          <a:noFill/>
          <a:ln w="9525">
            <a:noFill/>
          </a:ln>
          <a:effectLst>
            <a:prstShdw prst="shdw13" dist="53882" dir="13499999">
              <a:schemeClr val="bg2">
                <a:alpha val="50000"/>
              </a:schemeClr>
            </a:prst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23"/>
          <p:cNvSpPr txBox="1"/>
          <p:nvPr>
            <p:custDataLst>
              <p:tags r:id="rId1"/>
            </p:custDataLst>
          </p:nvPr>
        </p:nvSpPr>
        <p:spPr>
          <a:xfrm>
            <a:off x="449664" y="390525"/>
            <a:ext cx="612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95474"/>
                </a:solidFill>
                <a:cs typeface="+mn-ea"/>
                <a:sym typeface="+mn-lt"/>
              </a:rPr>
              <a:t>1. GPIO Function Description</a:t>
            </a:r>
            <a:endParaRPr lang="zh-CN" altLang="en-US" sz="36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sp>
        <p:nvSpPr>
          <p:cNvPr id="82" name="文本框 23"/>
          <p:cNvSpPr txBox="1"/>
          <p:nvPr>
            <p:custDataLst>
              <p:tags r:id="rId2"/>
            </p:custDataLst>
          </p:nvPr>
        </p:nvSpPr>
        <p:spPr>
          <a:xfrm>
            <a:off x="655782" y="1257618"/>
            <a:ext cx="1147156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395474"/>
                </a:solidFill>
                <a:cs typeface="+mn-ea"/>
                <a:sym typeface="+mn-ea"/>
              </a:rPr>
              <a:t>Analog</a:t>
            </a:r>
            <a:r>
              <a:rPr lang="en-US" altLang="zh-CN" sz="3200" dirty="0">
                <a:solidFill>
                  <a:srgbClr val="395474"/>
                </a:solidFill>
                <a:cs typeface="+mn-ea"/>
              </a:rPr>
              <a:t> </a:t>
            </a:r>
            <a:endParaRPr lang="zh-CN" altLang="en-US" sz="2300" dirty="0">
              <a:solidFill>
                <a:srgbClr val="395474"/>
              </a:solidFill>
              <a:cs typeface="+mn-ea"/>
              <a:sym typeface="+mn-lt"/>
            </a:endParaRPr>
          </a:p>
        </p:txBody>
      </p:sp>
      <p:pic>
        <p:nvPicPr>
          <p:cNvPr id="16389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70" y="1924685"/>
            <a:ext cx="8235315" cy="4747895"/>
          </a:xfrm>
          <a:prstGeom prst="rect">
            <a:avLst/>
          </a:prstGeom>
          <a:noFill/>
          <a:ln w="9525">
            <a:noFill/>
          </a:ln>
          <a:effectLst>
            <a:prstShdw prst="shdw13" dist="53882" dir="13499999">
              <a:schemeClr val="bg2">
                <a:alpha val="50000"/>
              </a:schemeClr>
            </a:prst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glitter dir="u" pattern="hexagon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清新韩范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3"/>
  <p:tag name="PA" val="v3.0.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  <p:tag name="PA" val="v3.0.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3"/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2"/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2"/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1"/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1"/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615,&quot;width&quot;:1173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  <p:tag name="PA" val="v3.0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  <p:tag name="PA" val="v3.0.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2"/>
  <p:tag name="PA" val="v3.0.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  <p:tag name="PA" val="v3.0.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2"/>
  <p:tag name="PA" val="v3.0.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sq2wucp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A4A4F"/>
      </a:accent1>
      <a:accent2>
        <a:srgbClr val="6B7F37"/>
      </a:accent2>
      <a:accent3>
        <a:srgbClr val="395474"/>
      </a:accent3>
      <a:accent4>
        <a:srgbClr val="DA4A4F"/>
      </a:accent4>
      <a:accent5>
        <a:srgbClr val="6B7F37"/>
      </a:accent5>
      <a:accent6>
        <a:srgbClr val="395474"/>
      </a:accent6>
      <a:hlink>
        <a:srgbClr val="0563C1"/>
      </a:hlink>
      <a:folHlink>
        <a:srgbClr val="954F72"/>
      </a:folHlink>
    </a:clrScheme>
    <a:fontScheme name="kdq4e4ys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 - </Template>
  <TotalTime>8</TotalTime>
  <Words>1169</Words>
  <Application>Microsoft Office PowerPoint</Application>
  <PresentationFormat>宽屏</PresentationFormat>
  <Paragraphs>198</Paragraphs>
  <Slides>49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5" baseType="lpstr">
      <vt:lpstr>等线</vt:lpstr>
      <vt:lpstr>宋体</vt:lpstr>
      <vt:lpstr>微软雅黑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清新韩范</dc:title>
  <dc:creator>第一PPT</dc:creator>
  <cp:keywords>www.1ppt.com</cp:keywords>
  <dc:description>www.1ppt.com</dc:description>
  <cp:lastModifiedBy>wq</cp:lastModifiedBy>
  <cp:revision>242</cp:revision>
  <dcterms:created xsi:type="dcterms:W3CDTF">2017-03-30T10:31:00Z</dcterms:created>
  <dcterms:modified xsi:type="dcterms:W3CDTF">2021-09-14T07:55:07Z</dcterms:modified>
  <cp:category>模板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2B763660FD86486380CAE126740506D6</vt:lpwstr>
  </property>
  <property fmtid="{D5CDD505-2E9C-101B-9397-08002B2CF9AE}" pid="3" name="KSOProductBuildVer">
    <vt:lpwstr>2052-11.1.0.10938</vt:lpwstr>
  </property>
</Properties>
</file>